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90" r:id="rId21"/>
    <p:sldId id="276" r:id="rId22"/>
    <p:sldId id="278" r:id="rId23"/>
    <p:sldId id="279" r:id="rId24"/>
    <p:sldId id="291" r:id="rId25"/>
    <p:sldId id="280" r:id="rId26"/>
    <p:sldId id="282" r:id="rId27"/>
    <p:sldId id="283" r:id="rId28"/>
    <p:sldId id="284" r:id="rId29"/>
    <p:sldId id="285" r:id="rId30"/>
    <p:sldId id="286" r:id="rId31"/>
    <p:sldId id="287" r:id="rId32"/>
    <p:sldId id="288" r:id="rId33"/>
    <p:sldId id="289" r:id="rId34"/>
    <p:sldId id="292" r:id="rId35"/>
  </p:sldIdLst>
  <p:sldSz cx="12192000" cy="6858000"/>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2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C9AF9-187D-4C55-92F6-4EEFDFB24BB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FC7DFF2-AF10-4871-8828-F9DF0638C17E}">
      <dgm:prSet phldrT="[Text]"/>
      <dgm:spPr/>
      <dgm:t>
        <a:bodyPr/>
        <a:lstStyle/>
        <a:p>
          <a:r>
            <a:rPr lang="en-US" dirty="0"/>
            <a:t>1</a:t>
          </a:r>
        </a:p>
      </dgm:t>
    </dgm:pt>
    <dgm:pt modelId="{93A5EA82-790C-4DA2-AFCF-045D25168A40}" type="parTrans" cxnId="{8D6C988F-B93C-49B0-84B9-6B55A92C3699}">
      <dgm:prSet/>
      <dgm:spPr/>
      <dgm:t>
        <a:bodyPr/>
        <a:lstStyle/>
        <a:p>
          <a:endParaRPr lang="en-US"/>
        </a:p>
      </dgm:t>
    </dgm:pt>
    <dgm:pt modelId="{57C08D54-C647-4BC8-8794-44F51960A52C}" type="sibTrans" cxnId="{8D6C988F-B93C-49B0-84B9-6B55A92C3699}">
      <dgm:prSet/>
      <dgm:spPr/>
      <dgm:t>
        <a:bodyPr/>
        <a:lstStyle/>
        <a:p>
          <a:endParaRPr lang="en-US"/>
        </a:p>
      </dgm:t>
    </dgm:pt>
    <dgm:pt modelId="{F60D516C-D153-4D85-99F8-36BDD1F06D16}">
      <dgm:prSet phldrT="[Text]"/>
      <dgm:spPr/>
      <dgm:t>
        <a:bodyPr/>
        <a:lstStyle/>
        <a:p>
          <a:r>
            <a:rPr lang="en-US" dirty="0"/>
            <a:t>Applying different EDA techniques </a:t>
          </a:r>
        </a:p>
      </dgm:t>
    </dgm:pt>
    <dgm:pt modelId="{01D6FCD5-0546-454E-B1DF-6B9253CB5A8D}" type="parTrans" cxnId="{344B9A36-B513-4D0F-8F3B-7C361C770BC4}">
      <dgm:prSet/>
      <dgm:spPr/>
      <dgm:t>
        <a:bodyPr/>
        <a:lstStyle/>
        <a:p>
          <a:endParaRPr lang="en-US"/>
        </a:p>
      </dgm:t>
    </dgm:pt>
    <dgm:pt modelId="{F7773C5E-8D3A-4DD6-B256-09ABBD451028}" type="sibTrans" cxnId="{344B9A36-B513-4D0F-8F3B-7C361C770BC4}">
      <dgm:prSet/>
      <dgm:spPr/>
      <dgm:t>
        <a:bodyPr/>
        <a:lstStyle/>
        <a:p>
          <a:endParaRPr lang="en-US"/>
        </a:p>
      </dgm:t>
    </dgm:pt>
    <dgm:pt modelId="{53F244EB-20B6-44D6-9BF4-170ECF79516B}">
      <dgm:prSet phldrT="[Text]"/>
      <dgm:spPr/>
      <dgm:t>
        <a:bodyPr/>
        <a:lstStyle/>
        <a:p>
          <a:r>
            <a:rPr lang="en-US" dirty="0"/>
            <a:t>2</a:t>
          </a:r>
        </a:p>
      </dgm:t>
    </dgm:pt>
    <dgm:pt modelId="{2E0F30D0-C3A5-4A63-B463-A28936F2788E}" type="parTrans" cxnId="{03C8D573-4AD5-42ED-95D3-73C467CFB8A2}">
      <dgm:prSet/>
      <dgm:spPr/>
      <dgm:t>
        <a:bodyPr/>
        <a:lstStyle/>
        <a:p>
          <a:endParaRPr lang="en-US"/>
        </a:p>
      </dgm:t>
    </dgm:pt>
    <dgm:pt modelId="{D5DB4888-C39A-4ABE-8A0F-D0E7B12FD981}" type="sibTrans" cxnId="{03C8D573-4AD5-42ED-95D3-73C467CFB8A2}">
      <dgm:prSet/>
      <dgm:spPr/>
      <dgm:t>
        <a:bodyPr/>
        <a:lstStyle/>
        <a:p>
          <a:endParaRPr lang="en-US"/>
        </a:p>
      </dgm:t>
    </dgm:pt>
    <dgm:pt modelId="{A5608BB2-8528-4263-914A-6902E63673C0}">
      <dgm:prSet phldrT="[Text]"/>
      <dgm:spPr/>
      <dgm:t>
        <a:bodyPr/>
        <a:lstStyle/>
        <a:p>
          <a:r>
            <a:rPr lang="en-US" dirty="0"/>
            <a:t>Develop an understanding of risk analytics in the BFSI domain</a:t>
          </a:r>
        </a:p>
      </dgm:t>
    </dgm:pt>
    <dgm:pt modelId="{17E59B1E-364B-4545-BED0-5EC71DE0B2CD}" type="parTrans" cxnId="{8F04E967-77C7-4ACF-8422-6C1914E646B9}">
      <dgm:prSet/>
      <dgm:spPr/>
      <dgm:t>
        <a:bodyPr/>
        <a:lstStyle/>
        <a:p>
          <a:endParaRPr lang="en-US"/>
        </a:p>
      </dgm:t>
    </dgm:pt>
    <dgm:pt modelId="{95A94010-12B6-4F43-8B18-627B1332EB75}" type="sibTrans" cxnId="{8F04E967-77C7-4ACF-8422-6C1914E646B9}">
      <dgm:prSet/>
      <dgm:spPr/>
      <dgm:t>
        <a:bodyPr/>
        <a:lstStyle/>
        <a:p>
          <a:endParaRPr lang="en-US"/>
        </a:p>
      </dgm:t>
    </dgm:pt>
    <dgm:pt modelId="{B8073D95-A2C1-40F9-8636-F080A023B5DC}">
      <dgm:prSet phldrT="[Text]"/>
      <dgm:spPr/>
      <dgm:t>
        <a:bodyPr/>
        <a:lstStyle/>
        <a:p>
          <a:r>
            <a:rPr lang="en-US" dirty="0"/>
            <a:t>3</a:t>
          </a:r>
        </a:p>
      </dgm:t>
    </dgm:pt>
    <dgm:pt modelId="{AC8920A2-5041-4DB4-AB0F-DF8A92EB15EF}" type="parTrans" cxnId="{1C203085-1802-4FF2-A6BC-3D72157B69D2}">
      <dgm:prSet/>
      <dgm:spPr/>
      <dgm:t>
        <a:bodyPr/>
        <a:lstStyle/>
        <a:p>
          <a:endParaRPr lang="en-US"/>
        </a:p>
      </dgm:t>
    </dgm:pt>
    <dgm:pt modelId="{075AB84B-E56B-450C-91B6-3BA30CE90E8B}" type="sibTrans" cxnId="{1C203085-1802-4FF2-A6BC-3D72157B69D2}">
      <dgm:prSet/>
      <dgm:spPr/>
      <dgm:t>
        <a:bodyPr/>
        <a:lstStyle/>
        <a:p>
          <a:endParaRPr lang="en-US"/>
        </a:p>
      </dgm:t>
    </dgm:pt>
    <dgm:pt modelId="{BC16D403-BD64-4EF0-A3F3-8FA6BA240E89}">
      <dgm:prSet phldrT="[Text]"/>
      <dgm:spPr/>
      <dgm:t>
        <a:bodyPr/>
        <a:lstStyle/>
        <a:p>
          <a:r>
            <a:rPr lang="en-US" dirty="0"/>
            <a:t>How the data is used to minimize loss of money while lending to customers.</a:t>
          </a:r>
        </a:p>
      </dgm:t>
    </dgm:pt>
    <dgm:pt modelId="{85C64268-8F80-455A-83FE-D40E8F22F8EE}" type="parTrans" cxnId="{DBFDE698-9C66-435E-A572-10B23CEBB6FC}">
      <dgm:prSet/>
      <dgm:spPr/>
      <dgm:t>
        <a:bodyPr/>
        <a:lstStyle/>
        <a:p>
          <a:endParaRPr lang="en-US"/>
        </a:p>
      </dgm:t>
    </dgm:pt>
    <dgm:pt modelId="{1E6B2D66-6B73-4844-ADAE-045EEA7C3EE0}" type="sibTrans" cxnId="{DBFDE698-9C66-435E-A572-10B23CEBB6FC}">
      <dgm:prSet/>
      <dgm:spPr/>
      <dgm:t>
        <a:bodyPr/>
        <a:lstStyle/>
        <a:p>
          <a:endParaRPr lang="en-US"/>
        </a:p>
      </dgm:t>
    </dgm:pt>
    <dgm:pt modelId="{99D398A5-E4C8-4295-BF44-0597196BE391}" type="pres">
      <dgm:prSet presAssocID="{E0DC9AF9-187D-4C55-92F6-4EEFDFB24BB8}" presName="linearFlow" presStyleCnt="0">
        <dgm:presLayoutVars>
          <dgm:dir/>
          <dgm:animLvl val="lvl"/>
          <dgm:resizeHandles val="exact"/>
        </dgm:presLayoutVars>
      </dgm:prSet>
      <dgm:spPr/>
      <dgm:t>
        <a:bodyPr/>
        <a:lstStyle/>
        <a:p>
          <a:endParaRPr lang="en-US"/>
        </a:p>
      </dgm:t>
    </dgm:pt>
    <dgm:pt modelId="{E4F40634-CBF0-4B89-B94B-EDF51D6C4CC6}" type="pres">
      <dgm:prSet presAssocID="{6FC7DFF2-AF10-4871-8828-F9DF0638C17E}" presName="composite" presStyleCnt="0"/>
      <dgm:spPr/>
    </dgm:pt>
    <dgm:pt modelId="{7FB52312-D002-492F-A8FE-A370315F582D}" type="pres">
      <dgm:prSet presAssocID="{6FC7DFF2-AF10-4871-8828-F9DF0638C17E}" presName="parentText" presStyleLbl="alignNode1" presStyleIdx="0" presStyleCnt="3">
        <dgm:presLayoutVars>
          <dgm:chMax val="1"/>
          <dgm:bulletEnabled val="1"/>
        </dgm:presLayoutVars>
      </dgm:prSet>
      <dgm:spPr/>
      <dgm:t>
        <a:bodyPr/>
        <a:lstStyle/>
        <a:p>
          <a:endParaRPr lang="en-US"/>
        </a:p>
      </dgm:t>
    </dgm:pt>
    <dgm:pt modelId="{2415EA01-6BF4-42C1-824F-E8616C345391}" type="pres">
      <dgm:prSet presAssocID="{6FC7DFF2-AF10-4871-8828-F9DF0638C17E}" presName="descendantText" presStyleLbl="alignAcc1" presStyleIdx="0" presStyleCnt="3">
        <dgm:presLayoutVars>
          <dgm:bulletEnabled val="1"/>
        </dgm:presLayoutVars>
      </dgm:prSet>
      <dgm:spPr/>
      <dgm:t>
        <a:bodyPr/>
        <a:lstStyle/>
        <a:p>
          <a:endParaRPr lang="en-US"/>
        </a:p>
      </dgm:t>
    </dgm:pt>
    <dgm:pt modelId="{DB13B3C7-A08B-4372-A245-553DE39D7F37}" type="pres">
      <dgm:prSet presAssocID="{57C08D54-C647-4BC8-8794-44F51960A52C}" presName="sp" presStyleCnt="0"/>
      <dgm:spPr/>
    </dgm:pt>
    <dgm:pt modelId="{9056FD81-FF7B-41FD-9271-384F55A61B2C}" type="pres">
      <dgm:prSet presAssocID="{53F244EB-20B6-44D6-9BF4-170ECF79516B}" presName="composite" presStyleCnt="0"/>
      <dgm:spPr/>
    </dgm:pt>
    <dgm:pt modelId="{21A8E4BD-C985-4F80-849E-C799E0B94F0E}" type="pres">
      <dgm:prSet presAssocID="{53F244EB-20B6-44D6-9BF4-170ECF79516B}" presName="parentText" presStyleLbl="alignNode1" presStyleIdx="1" presStyleCnt="3">
        <dgm:presLayoutVars>
          <dgm:chMax val="1"/>
          <dgm:bulletEnabled val="1"/>
        </dgm:presLayoutVars>
      </dgm:prSet>
      <dgm:spPr/>
      <dgm:t>
        <a:bodyPr/>
        <a:lstStyle/>
        <a:p>
          <a:endParaRPr lang="en-US"/>
        </a:p>
      </dgm:t>
    </dgm:pt>
    <dgm:pt modelId="{85E5524F-7ED8-47B4-8CAE-92056DB55656}" type="pres">
      <dgm:prSet presAssocID="{53F244EB-20B6-44D6-9BF4-170ECF79516B}" presName="descendantText" presStyleLbl="alignAcc1" presStyleIdx="1" presStyleCnt="3" custLinFactNeighborX="-1200" custLinFactNeighborY="809">
        <dgm:presLayoutVars>
          <dgm:bulletEnabled val="1"/>
        </dgm:presLayoutVars>
      </dgm:prSet>
      <dgm:spPr/>
      <dgm:t>
        <a:bodyPr/>
        <a:lstStyle/>
        <a:p>
          <a:endParaRPr lang="en-US"/>
        </a:p>
      </dgm:t>
    </dgm:pt>
    <dgm:pt modelId="{C0B7E179-382A-4432-A48D-DA2A64CC4664}" type="pres">
      <dgm:prSet presAssocID="{D5DB4888-C39A-4ABE-8A0F-D0E7B12FD981}" presName="sp" presStyleCnt="0"/>
      <dgm:spPr/>
    </dgm:pt>
    <dgm:pt modelId="{0B42FD64-268E-418E-BEE2-9AB64B68CA3F}" type="pres">
      <dgm:prSet presAssocID="{B8073D95-A2C1-40F9-8636-F080A023B5DC}" presName="composite" presStyleCnt="0"/>
      <dgm:spPr/>
    </dgm:pt>
    <dgm:pt modelId="{B83EA5AB-811A-4229-A750-FCD1CA9DF964}" type="pres">
      <dgm:prSet presAssocID="{B8073D95-A2C1-40F9-8636-F080A023B5DC}" presName="parentText" presStyleLbl="alignNode1" presStyleIdx="2" presStyleCnt="3">
        <dgm:presLayoutVars>
          <dgm:chMax val="1"/>
          <dgm:bulletEnabled val="1"/>
        </dgm:presLayoutVars>
      </dgm:prSet>
      <dgm:spPr/>
      <dgm:t>
        <a:bodyPr/>
        <a:lstStyle/>
        <a:p>
          <a:endParaRPr lang="en-US"/>
        </a:p>
      </dgm:t>
    </dgm:pt>
    <dgm:pt modelId="{7C8F9F0E-BCCA-4E78-B56F-E83A380B6F6E}" type="pres">
      <dgm:prSet presAssocID="{B8073D95-A2C1-40F9-8636-F080A023B5DC}" presName="descendantText" presStyleLbl="alignAcc1" presStyleIdx="2" presStyleCnt="3">
        <dgm:presLayoutVars>
          <dgm:bulletEnabled val="1"/>
        </dgm:presLayoutVars>
      </dgm:prSet>
      <dgm:spPr/>
      <dgm:t>
        <a:bodyPr/>
        <a:lstStyle/>
        <a:p>
          <a:endParaRPr lang="en-US"/>
        </a:p>
      </dgm:t>
    </dgm:pt>
  </dgm:ptLst>
  <dgm:cxnLst>
    <dgm:cxn modelId="{8D6C988F-B93C-49B0-84B9-6B55A92C3699}" srcId="{E0DC9AF9-187D-4C55-92F6-4EEFDFB24BB8}" destId="{6FC7DFF2-AF10-4871-8828-F9DF0638C17E}" srcOrd="0" destOrd="0" parTransId="{93A5EA82-790C-4DA2-AFCF-045D25168A40}" sibTransId="{57C08D54-C647-4BC8-8794-44F51960A52C}"/>
    <dgm:cxn modelId="{8F04E967-77C7-4ACF-8422-6C1914E646B9}" srcId="{53F244EB-20B6-44D6-9BF4-170ECF79516B}" destId="{A5608BB2-8528-4263-914A-6902E63673C0}" srcOrd="0" destOrd="0" parTransId="{17E59B1E-364B-4545-BED0-5EC71DE0B2CD}" sibTransId="{95A94010-12B6-4F43-8B18-627B1332EB75}"/>
    <dgm:cxn modelId="{F7FD5CAD-42B0-40C7-A881-98AD3E6B31E5}" type="presOf" srcId="{53F244EB-20B6-44D6-9BF4-170ECF79516B}" destId="{21A8E4BD-C985-4F80-849E-C799E0B94F0E}" srcOrd="0" destOrd="0" presId="urn:microsoft.com/office/officeart/2005/8/layout/chevron2"/>
    <dgm:cxn modelId="{344B9A36-B513-4D0F-8F3B-7C361C770BC4}" srcId="{6FC7DFF2-AF10-4871-8828-F9DF0638C17E}" destId="{F60D516C-D153-4D85-99F8-36BDD1F06D16}" srcOrd="0" destOrd="0" parTransId="{01D6FCD5-0546-454E-B1DF-6B9253CB5A8D}" sibTransId="{F7773C5E-8D3A-4DD6-B256-09ABBD451028}"/>
    <dgm:cxn modelId="{BDD7A1AF-6A9F-4202-8EE0-CDF1E03DEFE7}" type="presOf" srcId="{F60D516C-D153-4D85-99F8-36BDD1F06D16}" destId="{2415EA01-6BF4-42C1-824F-E8616C345391}" srcOrd="0" destOrd="0" presId="urn:microsoft.com/office/officeart/2005/8/layout/chevron2"/>
    <dgm:cxn modelId="{15530A61-0CB2-4264-8AEB-9E43DC22E298}" type="presOf" srcId="{6FC7DFF2-AF10-4871-8828-F9DF0638C17E}" destId="{7FB52312-D002-492F-A8FE-A370315F582D}" srcOrd="0" destOrd="0" presId="urn:microsoft.com/office/officeart/2005/8/layout/chevron2"/>
    <dgm:cxn modelId="{1C203085-1802-4FF2-A6BC-3D72157B69D2}" srcId="{E0DC9AF9-187D-4C55-92F6-4EEFDFB24BB8}" destId="{B8073D95-A2C1-40F9-8636-F080A023B5DC}" srcOrd="2" destOrd="0" parTransId="{AC8920A2-5041-4DB4-AB0F-DF8A92EB15EF}" sibTransId="{075AB84B-E56B-450C-91B6-3BA30CE90E8B}"/>
    <dgm:cxn modelId="{DBFDE698-9C66-435E-A572-10B23CEBB6FC}" srcId="{B8073D95-A2C1-40F9-8636-F080A023B5DC}" destId="{BC16D403-BD64-4EF0-A3F3-8FA6BA240E89}" srcOrd="0" destOrd="0" parTransId="{85C64268-8F80-455A-83FE-D40E8F22F8EE}" sibTransId="{1E6B2D66-6B73-4844-ADAE-045EEA7C3EE0}"/>
    <dgm:cxn modelId="{98ADE3C0-D75D-4701-85CA-3CAAE3A39909}" type="presOf" srcId="{A5608BB2-8528-4263-914A-6902E63673C0}" destId="{85E5524F-7ED8-47B4-8CAE-92056DB55656}" srcOrd="0" destOrd="0" presId="urn:microsoft.com/office/officeart/2005/8/layout/chevron2"/>
    <dgm:cxn modelId="{03C8D573-4AD5-42ED-95D3-73C467CFB8A2}" srcId="{E0DC9AF9-187D-4C55-92F6-4EEFDFB24BB8}" destId="{53F244EB-20B6-44D6-9BF4-170ECF79516B}" srcOrd="1" destOrd="0" parTransId="{2E0F30D0-C3A5-4A63-B463-A28936F2788E}" sibTransId="{D5DB4888-C39A-4ABE-8A0F-D0E7B12FD981}"/>
    <dgm:cxn modelId="{5D766901-D31F-48E5-B1F9-9D708D2021A4}" type="presOf" srcId="{B8073D95-A2C1-40F9-8636-F080A023B5DC}" destId="{B83EA5AB-811A-4229-A750-FCD1CA9DF964}" srcOrd="0" destOrd="0" presId="urn:microsoft.com/office/officeart/2005/8/layout/chevron2"/>
    <dgm:cxn modelId="{13198A40-575F-404F-932D-2D8A60BF5F7D}" type="presOf" srcId="{BC16D403-BD64-4EF0-A3F3-8FA6BA240E89}" destId="{7C8F9F0E-BCCA-4E78-B56F-E83A380B6F6E}" srcOrd="0" destOrd="0" presId="urn:microsoft.com/office/officeart/2005/8/layout/chevron2"/>
    <dgm:cxn modelId="{895E0987-7536-421A-91C9-8A0AA39A113C}" type="presOf" srcId="{E0DC9AF9-187D-4C55-92F6-4EEFDFB24BB8}" destId="{99D398A5-E4C8-4295-BF44-0597196BE391}" srcOrd="0" destOrd="0" presId="urn:microsoft.com/office/officeart/2005/8/layout/chevron2"/>
    <dgm:cxn modelId="{F1FF70C0-F768-4883-9965-4B99D0707B90}" type="presParOf" srcId="{99D398A5-E4C8-4295-BF44-0597196BE391}" destId="{E4F40634-CBF0-4B89-B94B-EDF51D6C4CC6}" srcOrd="0" destOrd="0" presId="urn:microsoft.com/office/officeart/2005/8/layout/chevron2"/>
    <dgm:cxn modelId="{B385BCB7-EB30-4FB0-AAF7-B3C86D067839}" type="presParOf" srcId="{E4F40634-CBF0-4B89-B94B-EDF51D6C4CC6}" destId="{7FB52312-D002-492F-A8FE-A370315F582D}" srcOrd="0" destOrd="0" presId="urn:microsoft.com/office/officeart/2005/8/layout/chevron2"/>
    <dgm:cxn modelId="{62D3BC72-81E2-4908-84B7-548A4F5F7698}" type="presParOf" srcId="{E4F40634-CBF0-4B89-B94B-EDF51D6C4CC6}" destId="{2415EA01-6BF4-42C1-824F-E8616C345391}" srcOrd="1" destOrd="0" presId="urn:microsoft.com/office/officeart/2005/8/layout/chevron2"/>
    <dgm:cxn modelId="{99762951-4A7C-4F84-A52A-C534F95C8369}" type="presParOf" srcId="{99D398A5-E4C8-4295-BF44-0597196BE391}" destId="{DB13B3C7-A08B-4372-A245-553DE39D7F37}" srcOrd="1" destOrd="0" presId="urn:microsoft.com/office/officeart/2005/8/layout/chevron2"/>
    <dgm:cxn modelId="{C28E016E-9E00-4AAB-948B-54CCA07BAE80}" type="presParOf" srcId="{99D398A5-E4C8-4295-BF44-0597196BE391}" destId="{9056FD81-FF7B-41FD-9271-384F55A61B2C}" srcOrd="2" destOrd="0" presId="urn:microsoft.com/office/officeart/2005/8/layout/chevron2"/>
    <dgm:cxn modelId="{24A1C010-D4FB-447B-9AE0-CCF7F37236FA}" type="presParOf" srcId="{9056FD81-FF7B-41FD-9271-384F55A61B2C}" destId="{21A8E4BD-C985-4F80-849E-C799E0B94F0E}" srcOrd="0" destOrd="0" presId="urn:microsoft.com/office/officeart/2005/8/layout/chevron2"/>
    <dgm:cxn modelId="{EBA0117C-6342-4E26-A698-11B0854B4EC5}" type="presParOf" srcId="{9056FD81-FF7B-41FD-9271-384F55A61B2C}" destId="{85E5524F-7ED8-47B4-8CAE-92056DB55656}" srcOrd="1" destOrd="0" presId="urn:microsoft.com/office/officeart/2005/8/layout/chevron2"/>
    <dgm:cxn modelId="{022C9C65-E916-445F-81B6-44B639A42854}" type="presParOf" srcId="{99D398A5-E4C8-4295-BF44-0597196BE391}" destId="{C0B7E179-382A-4432-A48D-DA2A64CC4664}" srcOrd="3" destOrd="0" presId="urn:microsoft.com/office/officeart/2005/8/layout/chevron2"/>
    <dgm:cxn modelId="{1F26B31B-B2E7-440D-B0D4-F7BAA78F3B38}" type="presParOf" srcId="{99D398A5-E4C8-4295-BF44-0597196BE391}" destId="{0B42FD64-268E-418E-BEE2-9AB64B68CA3F}" srcOrd="4" destOrd="0" presId="urn:microsoft.com/office/officeart/2005/8/layout/chevron2"/>
    <dgm:cxn modelId="{3DA0B5AD-4CDA-4F92-BADB-824C4992ED85}" type="presParOf" srcId="{0B42FD64-268E-418E-BEE2-9AB64B68CA3F}" destId="{B83EA5AB-811A-4229-A750-FCD1CA9DF964}" srcOrd="0" destOrd="0" presId="urn:microsoft.com/office/officeart/2005/8/layout/chevron2"/>
    <dgm:cxn modelId="{69FAD0C0-A3CA-4646-A28B-A126CF8C434F}" type="presParOf" srcId="{0B42FD64-268E-418E-BEE2-9AB64B68CA3F}" destId="{7C8F9F0E-BCCA-4E78-B56F-E83A380B6F6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4F13A1-6E02-4E7A-99FA-2BC1A1FA50B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5830BDB-E302-4F04-9009-2A351A788E20}">
      <dgm:prSet phldrT="[Text]" custT="1"/>
      <dgm:spPr/>
      <dgm:t>
        <a:bodyPr/>
        <a:lstStyle/>
        <a:p>
          <a:r>
            <a:rPr lang="en-US" sz="2000" dirty="0"/>
            <a:t>There are two types of risks </a:t>
          </a:r>
          <a:r>
            <a:rPr lang="en-US" sz="2000" dirty="0" smtClean="0"/>
            <a:t>associated </a:t>
          </a:r>
          <a:r>
            <a:rPr lang="en-US" sz="2000" dirty="0"/>
            <a:t>with the bank’s decision:</a:t>
          </a:r>
        </a:p>
      </dgm:t>
    </dgm:pt>
    <dgm:pt modelId="{43F8C2AA-D6BA-4196-9EFD-EED3161F9888}" type="parTrans" cxnId="{078A5297-86D1-4977-A7DF-1C3095371ABF}">
      <dgm:prSet/>
      <dgm:spPr/>
      <dgm:t>
        <a:bodyPr/>
        <a:lstStyle/>
        <a:p>
          <a:endParaRPr lang="en-US"/>
        </a:p>
      </dgm:t>
    </dgm:pt>
    <dgm:pt modelId="{891F638B-C639-433A-9E3D-15660B8FD3A0}" type="sibTrans" cxnId="{078A5297-86D1-4977-A7DF-1C3095371ABF}">
      <dgm:prSet/>
      <dgm:spPr/>
      <dgm:t>
        <a:bodyPr/>
        <a:lstStyle/>
        <a:p>
          <a:endParaRPr lang="en-US"/>
        </a:p>
      </dgm:t>
    </dgm:pt>
    <dgm:pt modelId="{2CF95BA0-A9D7-48A3-9014-6D909130A2C3}">
      <dgm:prSet custT="1"/>
      <dgm:spPr/>
      <dgm:t>
        <a:bodyPr/>
        <a:lstStyle/>
        <a:p>
          <a:r>
            <a:rPr lang="en-US" sz="2000" dirty="0"/>
            <a:t>If the applicant is likely to repay the loan, then not approving the loan results in a loss of business to the company</a:t>
          </a:r>
        </a:p>
      </dgm:t>
    </dgm:pt>
    <dgm:pt modelId="{E7AE721C-7D97-493C-9516-D97C9B4EEDD9}" type="parTrans" cxnId="{EF2E0935-02AA-4ECE-A7EF-E9CFE5B68670}">
      <dgm:prSet/>
      <dgm:spPr/>
      <dgm:t>
        <a:bodyPr/>
        <a:lstStyle/>
        <a:p>
          <a:endParaRPr lang="en-US"/>
        </a:p>
      </dgm:t>
    </dgm:pt>
    <dgm:pt modelId="{5800E221-825C-4E27-A067-64CD1B4804D0}" type="sibTrans" cxnId="{EF2E0935-02AA-4ECE-A7EF-E9CFE5B68670}">
      <dgm:prSet/>
      <dgm:spPr/>
      <dgm:t>
        <a:bodyPr/>
        <a:lstStyle/>
        <a:p>
          <a:endParaRPr lang="en-US"/>
        </a:p>
      </dgm:t>
    </dgm:pt>
    <dgm:pt modelId="{0C7C67A1-A949-4D30-9F68-3508C74F3304}">
      <dgm:prSet custT="1"/>
      <dgm:spPr/>
      <dgm:t>
        <a:bodyPr/>
        <a:lstStyle/>
        <a:p>
          <a:r>
            <a:rPr lang="en-US" sz="2000" dirty="0"/>
            <a:t>If the applicant is not likely to repay the loan, i.e. he/she is likely to default, then approving the loan may lead to a financial loss for the company</a:t>
          </a:r>
        </a:p>
      </dgm:t>
    </dgm:pt>
    <dgm:pt modelId="{EE455511-28DC-4B1A-97A6-DC323F199427}" type="parTrans" cxnId="{48848B7A-00EE-4190-9089-D4D96A227584}">
      <dgm:prSet/>
      <dgm:spPr/>
      <dgm:t>
        <a:bodyPr/>
        <a:lstStyle/>
        <a:p>
          <a:endParaRPr lang="en-US"/>
        </a:p>
      </dgm:t>
    </dgm:pt>
    <dgm:pt modelId="{B39DBB91-7D35-494C-B66C-4ACC5E50F7AF}" type="sibTrans" cxnId="{48848B7A-00EE-4190-9089-D4D96A227584}">
      <dgm:prSet/>
      <dgm:spPr/>
      <dgm:t>
        <a:bodyPr/>
        <a:lstStyle/>
        <a:p>
          <a:endParaRPr lang="en-US"/>
        </a:p>
      </dgm:t>
    </dgm:pt>
    <dgm:pt modelId="{938CEC76-4FBF-43D9-B231-FC2E2279B37A}">
      <dgm:prSet custT="1"/>
      <dgm:spPr/>
      <dgm:t>
        <a:bodyPr/>
        <a:lstStyle/>
        <a:p>
          <a:endParaRPr lang="en-US" sz="2000" dirty="0"/>
        </a:p>
      </dgm:t>
    </dgm:pt>
    <dgm:pt modelId="{2F67E521-F956-4913-8991-C20F29234E29}" type="parTrans" cxnId="{B1748A52-C110-4C29-B297-75EF80312F39}">
      <dgm:prSet/>
      <dgm:spPr/>
      <dgm:t>
        <a:bodyPr/>
        <a:lstStyle/>
        <a:p>
          <a:endParaRPr lang="en-US"/>
        </a:p>
      </dgm:t>
    </dgm:pt>
    <dgm:pt modelId="{5EE0D63B-703A-475A-9C8A-EF532C133113}" type="sibTrans" cxnId="{B1748A52-C110-4C29-B297-75EF80312F39}">
      <dgm:prSet/>
      <dgm:spPr/>
      <dgm:t>
        <a:bodyPr/>
        <a:lstStyle/>
        <a:p>
          <a:endParaRPr lang="en-US"/>
        </a:p>
      </dgm:t>
    </dgm:pt>
    <dgm:pt modelId="{71750D39-EDE2-4C7C-8CB3-376D224F65B2}" type="pres">
      <dgm:prSet presAssocID="{B44F13A1-6E02-4E7A-99FA-2BC1A1FA50B1}" presName="linear" presStyleCnt="0">
        <dgm:presLayoutVars>
          <dgm:dir/>
          <dgm:animLvl val="lvl"/>
          <dgm:resizeHandles val="exact"/>
        </dgm:presLayoutVars>
      </dgm:prSet>
      <dgm:spPr/>
      <dgm:t>
        <a:bodyPr/>
        <a:lstStyle/>
        <a:p>
          <a:endParaRPr lang="en-US"/>
        </a:p>
      </dgm:t>
    </dgm:pt>
    <dgm:pt modelId="{2867E534-7BAD-448F-BF20-5D0B4CCC7156}" type="pres">
      <dgm:prSet presAssocID="{65830BDB-E302-4F04-9009-2A351A788E20}" presName="parentLin" presStyleCnt="0"/>
      <dgm:spPr/>
    </dgm:pt>
    <dgm:pt modelId="{F7526A1F-D43B-4D76-B605-0F5CCD37FAB1}" type="pres">
      <dgm:prSet presAssocID="{65830BDB-E302-4F04-9009-2A351A788E20}" presName="parentLeftMargin" presStyleLbl="node1" presStyleIdx="0" presStyleCnt="1"/>
      <dgm:spPr/>
      <dgm:t>
        <a:bodyPr/>
        <a:lstStyle/>
        <a:p>
          <a:endParaRPr lang="en-US"/>
        </a:p>
      </dgm:t>
    </dgm:pt>
    <dgm:pt modelId="{087DE9AA-EBE8-41CA-9494-671676E12CB6}" type="pres">
      <dgm:prSet presAssocID="{65830BDB-E302-4F04-9009-2A351A788E20}" presName="parentText" presStyleLbl="node1" presStyleIdx="0" presStyleCnt="1" custScaleX="132392" custScaleY="413466" custLinFactNeighborX="-42542" custLinFactNeighborY="-8332">
        <dgm:presLayoutVars>
          <dgm:chMax val="0"/>
          <dgm:bulletEnabled val="1"/>
        </dgm:presLayoutVars>
      </dgm:prSet>
      <dgm:spPr/>
      <dgm:t>
        <a:bodyPr/>
        <a:lstStyle/>
        <a:p>
          <a:endParaRPr lang="en-US"/>
        </a:p>
      </dgm:t>
    </dgm:pt>
    <dgm:pt modelId="{5BFD8A85-FBBE-494B-A187-9DB9DF844873}" type="pres">
      <dgm:prSet presAssocID="{65830BDB-E302-4F04-9009-2A351A788E20}" presName="negativeSpace" presStyleCnt="0"/>
      <dgm:spPr/>
    </dgm:pt>
    <dgm:pt modelId="{17715DF0-7DD5-4063-A824-EA2501056C70}" type="pres">
      <dgm:prSet presAssocID="{65830BDB-E302-4F04-9009-2A351A788E20}" presName="childText" presStyleLbl="conFgAcc1" presStyleIdx="0" presStyleCnt="1" custScaleY="208234" custLinFactY="79386" custLinFactNeighborX="-125" custLinFactNeighborY="100000">
        <dgm:presLayoutVars>
          <dgm:bulletEnabled val="1"/>
        </dgm:presLayoutVars>
      </dgm:prSet>
      <dgm:spPr/>
      <dgm:t>
        <a:bodyPr/>
        <a:lstStyle/>
        <a:p>
          <a:endParaRPr lang="en-US"/>
        </a:p>
      </dgm:t>
    </dgm:pt>
  </dgm:ptLst>
  <dgm:cxnLst>
    <dgm:cxn modelId="{B1748A52-C110-4C29-B297-75EF80312F39}" srcId="{65830BDB-E302-4F04-9009-2A351A788E20}" destId="{938CEC76-4FBF-43D9-B231-FC2E2279B37A}" srcOrd="1" destOrd="0" parTransId="{2F67E521-F956-4913-8991-C20F29234E29}" sibTransId="{5EE0D63B-703A-475A-9C8A-EF532C133113}"/>
    <dgm:cxn modelId="{BDEC4B46-AC43-4E7C-8797-BB5E18C3ED48}" type="presOf" srcId="{B44F13A1-6E02-4E7A-99FA-2BC1A1FA50B1}" destId="{71750D39-EDE2-4C7C-8CB3-376D224F65B2}" srcOrd="0" destOrd="0" presId="urn:microsoft.com/office/officeart/2005/8/layout/list1"/>
    <dgm:cxn modelId="{27DF6325-59BB-4939-A424-88E5AB0F9171}" type="presOf" srcId="{0C7C67A1-A949-4D30-9F68-3508C74F3304}" destId="{17715DF0-7DD5-4063-A824-EA2501056C70}" srcOrd="0" destOrd="2" presId="urn:microsoft.com/office/officeart/2005/8/layout/list1"/>
    <dgm:cxn modelId="{0A3CE28A-19B9-4F27-8C50-0764F4F9158E}" type="presOf" srcId="{2CF95BA0-A9D7-48A3-9014-6D909130A2C3}" destId="{17715DF0-7DD5-4063-A824-EA2501056C70}" srcOrd="0" destOrd="0" presId="urn:microsoft.com/office/officeart/2005/8/layout/list1"/>
    <dgm:cxn modelId="{57B16EE3-286C-44EE-8032-A169E20C37C6}" type="presOf" srcId="{938CEC76-4FBF-43D9-B231-FC2E2279B37A}" destId="{17715DF0-7DD5-4063-A824-EA2501056C70}" srcOrd="0" destOrd="1" presId="urn:microsoft.com/office/officeart/2005/8/layout/list1"/>
    <dgm:cxn modelId="{9CC21477-DA6F-40DA-AADE-EA935792D696}" type="presOf" srcId="{65830BDB-E302-4F04-9009-2A351A788E20}" destId="{F7526A1F-D43B-4D76-B605-0F5CCD37FAB1}" srcOrd="0" destOrd="0" presId="urn:microsoft.com/office/officeart/2005/8/layout/list1"/>
    <dgm:cxn modelId="{48848B7A-00EE-4190-9089-D4D96A227584}" srcId="{65830BDB-E302-4F04-9009-2A351A788E20}" destId="{0C7C67A1-A949-4D30-9F68-3508C74F3304}" srcOrd="2" destOrd="0" parTransId="{EE455511-28DC-4B1A-97A6-DC323F199427}" sibTransId="{B39DBB91-7D35-494C-B66C-4ACC5E50F7AF}"/>
    <dgm:cxn modelId="{EF2E0935-02AA-4ECE-A7EF-E9CFE5B68670}" srcId="{65830BDB-E302-4F04-9009-2A351A788E20}" destId="{2CF95BA0-A9D7-48A3-9014-6D909130A2C3}" srcOrd="0" destOrd="0" parTransId="{E7AE721C-7D97-493C-9516-D97C9B4EEDD9}" sibTransId="{5800E221-825C-4E27-A067-64CD1B4804D0}"/>
    <dgm:cxn modelId="{C87172EA-B7FF-4359-824F-0D45CD8890D7}" type="presOf" srcId="{65830BDB-E302-4F04-9009-2A351A788E20}" destId="{087DE9AA-EBE8-41CA-9494-671676E12CB6}" srcOrd="1" destOrd="0" presId="urn:microsoft.com/office/officeart/2005/8/layout/list1"/>
    <dgm:cxn modelId="{078A5297-86D1-4977-A7DF-1C3095371ABF}" srcId="{B44F13A1-6E02-4E7A-99FA-2BC1A1FA50B1}" destId="{65830BDB-E302-4F04-9009-2A351A788E20}" srcOrd="0" destOrd="0" parTransId="{43F8C2AA-D6BA-4196-9EFD-EED3161F9888}" sibTransId="{891F638B-C639-433A-9E3D-15660B8FD3A0}"/>
    <dgm:cxn modelId="{71AB115E-CFD9-487B-822C-740A3EC8BD1D}" type="presParOf" srcId="{71750D39-EDE2-4C7C-8CB3-376D224F65B2}" destId="{2867E534-7BAD-448F-BF20-5D0B4CCC7156}" srcOrd="0" destOrd="0" presId="urn:microsoft.com/office/officeart/2005/8/layout/list1"/>
    <dgm:cxn modelId="{9E7E38D4-2097-40D1-BC8E-DD62DF4A2321}" type="presParOf" srcId="{2867E534-7BAD-448F-BF20-5D0B4CCC7156}" destId="{F7526A1F-D43B-4D76-B605-0F5CCD37FAB1}" srcOrd="0" destOrd="0" presId="urn:microsoft.com/office/officeart/2005/8/layout/list1"/>
    <dgm:cxn modelId="{451F971B-8AF5-47CA-AA76-47CB974F21F1}" type="presParOf" srcId="{2867E534-7BAD-448F-BF20-5D0B4CCC7156}" destId="{087DE9AA-EBE8-41CA-9494-671676E12CB6}" srcOrd="1" destOrd="0" presId="urn:microsoft.com/office/officeart/2005/8/layout/list1"/>
    <dgm:cxn modelId="{41285FAD-ABDB-4B62-BCED-1394ECA79834}" type="presParOf" srcId="{71750D39-EDE2-4C7C-8CB3-376D224F65B2}" destId="{5BFD8A85-FBBE-494B-A187-9DB9DF844873}" srcOrd="1" destOrd="0" presId="urn:microsoft.com/office/officeart/2005/8/layout/list1"/>
    <dgm:cxn modelId="{0D5859E6-4676-4924-9D7B-A181BF192949}" type="presParOf" srcId="{71750D39-EDE2-4C7C-8CB3-376D224F65B2}" destId="{17715DF0-7DD5-4063-A824-EA2501056C7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A072D-C509-4E1F-B5C4-D95D5690E8EE}"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8C3F3043-7289-4F88-9C88-98C3F878EAD6}">
      <dgm:prSet phldrT="[Text]"/>
      <dgm:spPr/>
      <dgm:t>
        <a:bodyPr/>
        <a:lstStyle/>
        <a:p>
          <a:r>
            <a:rPr lang="en-US" dirty="0"/>
            <a:t>Loan Accepted</a:t>
          </a:r>
        </a:p>
      </dgm:t>
    </dgm:pt>
    <dgm:pt modelId="{FEF27C11-5688-4B22-8676-D01A33D41117}" type="parTrans" cxnId="{B9CDD379-A2B3-439B-8F5E-CD341389E055}">
      <dgm:prSet/>
      <dgm:spPr/>
      <dgm:t>
        <a:bodyPr/>
        <a:lstStyle/>
        <a:p>
          <a:endParaRPr lang="en-US"/>
        </a:p>
      </dgm:t>
    </dgm:pt>
    <dgm:pt modelId="{B046ED62-1550-4048-8184-CB3FB56B0E72}" type="sibTrans" cxnId="{B9CDD379-A2B3-439B-8F5E-CD341389E055}">
      <dgm:prSet/>
      <dgm:spPr/>
      <dgm:t>
        <a:bodyPr/>
        <a:lstStyle/>
        <a:p>
          <a:endParaRPr lang="en-US"/>
        </a:p>
      </dgm:t>
    </dgm:pt>
    <dgm:pt modelId="{3785CF6E-7562-4770-ADF3-82EA59362847}">
      <dgm:prSet phldrT="[Text]"/>
      <dgm:spPr/>
      <dgm:t>
        <a:bodyPr/>
        <a:lstStyle/>
        <a:p>
          <a:r>
            <a:rPr lang="en-US" dirty="0"/>
            <a:t> Fully Paid</a:t>
          </a:r>
        </a:p>
      </dgm:t>
    </dgm:pt>
    <dgm:pt modelId="{7EE670D8-E52D-43A6-8D62-0537DA2A7F80}" type="parTrans" cxnId="{1EB21DEA-8F27-42CF-9A11-FD18A08672D1}">
      <dgm:prSet/>
      <dgm:spPr/>
      <dgm:t>
        <a:bodyPr/>
        <a:lstStyle/>
        <a:p>
          <a:endParaRPr lang="en-US"/>
        </a:p>
      </dgm:t>
    </dgm:pt>
    <dgm:pt modelId="{1032FB6D-BF5F-4758-8F5D-933CEC2AB3E1}" type="sibTrans" cxnId="{1EB21DEA-8F27-42CF-9A11-FD18A08672D1}">
      <dgm:prSet/>
      <dgm:spPr/>
      <dgm:t>
        <a:bodyPr/>
        <a:lstStyle/>
        <a:p>
          <a:endParaRPr lang="en-US"/>
        </a:p>
      </dgm:t>
    </dgm:pt>
    <dgm:pt modelId="{60B43BDA-4534-40DF-9539-83EF8D5750F3}">
      <dgm:prSet phldrT="[Text]"/>
      <dgm:spPr/>
      <dgm:t>
        <a:bodyPr/>
        <a:lstStyle/>
        <a:p>
          <a:r>
            <a:rPr lang="en-US" dirty="0"/>
            <a:t> Charged Off</a:t>
          </a:r>
        </a:p>
      </dgm:t>
    </dgm:pt>
    <dgm:pt modelId="{2DAEBD5E-C1F2-4B83-971E-F83FC9B0F3E5}" type="parTrans" cxnId="{F75718B3-519B-4719-9361-7E5B8A358D64}">
      <dgm:prSet/>
      <dgm:spPr/>
      <dgm:t>
        <a:bodyPr/>
        <a:lstStyle/>
        <a:p>
          <a:endParaRPr lang="en-US"/>
        </a:p>
      </dgm:t>
    </dgm:pt>
    <dgm:pt modelId="{9A556B7A-271C-4995-8D95-654DD8219A32}" type="sibTrans" cxnId="{F75718B3-519B-4719-9361-7E5B8A358D64}">
      <dgm:prSet/>
      <dgm:spPr/>
      <dgm:t>
        <a:bodyPr/>
        <a:lstStyle/>
        <a:p>
          <a:endParaRPr lang="en-US"/>
        </a:p>
      </dgm:t>
    </dgm:pt>
    <dgm:pt modelId="{B4DCFE2D-0311-4B57-86EB-37A0206D0F51}">
      <dgm:prSet phldrT="[Text]"/>
      <dgm:spPr/>
      <dgm:t>
        <a:bodyPr/>
        <a:lstStyle/>
        <a:p>
          <a:r>
            <a:rPr lang="en-US" dirty="0"/>
            <a:t>Loan Rejected</a:t>
          </a:r>
        </a:p>
      </dgm:t>
    </dgm:pt>
    <dgm:pt modelId="{CFC60BE3-8F04-4148-9579-5D71FE8665B1}" type="parTrans" cxnId="{E9AB8452-6F40-4C15-A09D-8CC7CB78710F}">
      <dgm:prSet/>
      <dgm:spPr/>
      <dgm:t>
        <a:bodyPr/>
        <a:lstStyle/>
        <a:p>
          <a:endParaRPr lang="en-US"/>
        </a:p>
      </dgm:t>
    </dgm:pt>
    <dgm:pt modelId="{C0E9983F-F8A5-4789-AE07-2AB69A17AEA8}" type="sibTrans" cxnId="{E9AB8452-6F40-4C15-A09D-8CC7CB78710F}">
      <dgm:prSet/>
      <dgm:spPr/>
      <dgm:t>
        <a:bodyPr/>
        <a:lstStyle/>
        <a:p>
          <a:endParaRPr lang="en-US"/>
        </a:p>
      </dgm:t>
    </dgm:pt>
    <dgm:pt modelId="{53B386CD-BB9B-4ACF-976F-7E774884EE52}">
      <dgm:prSet phldrT="[Text]"/>
      <dgm:spPr/>
      <dgm:t>
        <a:bodyPr/>
        <a:lstStyle/>
        <a:p>
          <a:r>
            <a:rPr lang="en-US" dirty="0"/>
            <a:t>Not Considered and not part </a:t>
          </a:r>
          <a:br>
            <a:rPr lang="en-US" dirty="0"/>
          </a:br>
          <a:r>
            <a:rPr lang="en-US" dirty="0"/>
            <a:t>of the dataset</a:t>
          </a:r>
        </a:p>
      </dgm:t>
    </dgm:pt>
    <dgm:pt modelId="{137FCE7E-22CC-40AD-B13F-4A6528502D0A}" type="parTrans" cxnId="{999D8FAE-EA17-474A-9E0C-3718A117E288}">
      <dgm:prSet/>
      <dgm:spPr/>
      <dgm:t>
        <a:bodyPr/>
        <a:lstStyle/>
        <a:p>
          <a:endParaRPr lang="en-US"/>
        </a:p>
      </dgm:t>
    </dgm:pt>
    <dgm:pt modelId="{90EBCFE7-D6C7-465D-AE48-E1C4B32CC2C3}" type="sibTrans" cxnId="{999D8FAE-EA17-474A-9E0C-3718A117E288}">
      <dgm:prSet/>
      <dgm:spPr/>
      <dgm:t>
        <a:bodyPr/>
        <a:lstStyle/>
        <a:p>
          <a:endParaRPr lang="en-US"/>
        </a:p>
      </dgm:t>
    </dgm:pt>
    <dgm:pt modelId="{26947671-91A8-4DED-93FF-36F11BE3DA27}">
      <dgm:prSet phldrT="[Text]"/>
      <dgm:spPr/>
      <dgm:t>
        <a:bodyPr/>
        <a:lstStyle/>
        <a:p>
          <a:r>
            <a:rPr lang="en-US" dirty="0"/>
            <a:t> Current</a:t>
          </a:r>
        </a:p>
      </dgm:t>
    </dgm:pt>
    <dgm:pt modelId="{4209D1BF-D7FD-43FB-8808-D487F922EC44}" type="parTrans" cxnId="{9867C730-AAED-47DF-8BD7-87C4B04DA63D}">
      <dgm:prSet/>
      <dgm:spPr/>
      <dgm:t>
        <a:bodyPr/>
        <a:lstStyle/>
        <a:p>
          <a:endParaRPr lang="en-US"/>
        </a:p>
      </dgm:t>
    </dgm:pt>
    <dgm:pt modelId="{698020AA-8022-402D-A19A-3A2C436EC92E}" type="sibTrans" cxnId="{9867C730-AAED-47DF-8BD7-87C4B04DA63D}">
      <dgm:prSet/>
      <dgm:spPr/>
      <dgm:t>
        <a:bodyPr/>
        <a:lstStyle/>
        <a:p>
          <a:endParaRPr lang="en-US"/>
        </a:p>
      </dgm:t>
    </dgm:pt>
    <dgm:pt modelId="{90B0AC1E-BD46-464D-B24A-E2ABD0346BBD}" type="pres">
      <dgm:prSet presAssocID="{5F5A072D-C509-4E1F-B5C4-D95D5690E8EE}" presName="Name0" presStyleCnt="0">
        <dgm:presLayoutVars>
          <dgm:dir/>
          <dgm:animLvl val="lvl"/>
          <dgm:resizeHandles/>
        </dgm:presLayoutVars>
      </dgm:prSet>
      <dgm:spPr/>
      <dgm:t>
        <a:bodyPr/>
        <a:lstStyle/>
        <a:p>
          <a:endParaRPr lang="en-US"/>
        </a:p>
      </dgm:t>
    </dgm:pt>
    <dgm:pt modelId="{E3B3222E-C861-43D4-AAE8-B37C08345504}" type="pres">
      <dgm:prSet presAssocID="{8C3F3043-7289-4F88-9C88-98C3F878EAD6}" presName="linNode" presStyleCnt="0"/>
      <dgm:spPr/>
    </dgm:pt>
    <dgm:pt modelId="{E594E723-A7AA-4FCA-8F58-3A55635FE29D}" type="pres">
      <dgm:prSet presAssocID="{8C3F3043-7289-4F88-9C88-98C3F878EAD6}" presName="parentShp" presStyleLbl="node1" presStyleIdx="0" presStyleCnt="2">
        <dgm:presLayoutVars>
          <dgm:bulletEnabled val="1"/>
        </dgm:presLayoutVars>
      </dgm:prSet>
      <dgm:spPr/>
      <dgm:t>
        <a:bodyPr/>
        <a:lstStyle/>
        <a:p>
          <a:endParaRPr lang="en-US"/>
        </a:p>
      </dgm:t>
    </dgm:pt>
    <dgm:pt modelId="{F3A11077-ED63-4B7A-A0FC-43E2D5750498}" type="pres">
      <dgm:prSet presAssocID="{8C3F3043-7289-4F88-9C88-98C3F878EAD6}" presName="childShp" presStyleLbl="bgAccFollowNode1" presStyleIdx="0" presStyleCnt="2">
        <dgm:presLayoutVars>
          <dgm:bulletEnabled val="1"/>
        </dgm:presLayoutVars>
      </dgm:prSet>
      <dgm:spPr/>
      <dgm:t>
        <a:bodyPr/>
        <a:lstStyle/>
        <a:p>
          <a:endParaRPr lang="en-US"/>
        </a:p>
      </dgm:t>
    </dgm:pt>
    <dgm:pt modelId="{6EF85EF6-63EB-460B-BCDC-A07182DAC590}" type="pres">
      <dgm:prSet presAssocID="{B046ED62-1550-4048-8184-CB3FB56B0E72}" presName="spacing" presStyleCnt="0"/>
      <dgm:spPr/>
    </dgm:pt>
    <dgm:pt modelId="{84D2C578-279E-46D8-83BE-8F68C191C244}" type="pres">
      <dgm:prSet presAssocID="{B4DCFE2D-0311-4B57-86EB-37A0206D0F51}" presName="linNode" presStyleCnt="0"/>
      <dgm:spPr/>
    </dgm:pt>
    <dgm:pt modelId="{541944CC-AC3E-40DD-BA3E-FCBC9C8093A3}" type="pres">
      <dgm:prSet presAssocID="{B4DCFE2D-0311-4B57-86EB-37A0206D0F51}" presName="parentShp" presStyleLbl="node1" presStyleIdx="1" presStyleCnt="2">
        <dgm:presLayoutVars>
          <dgm:bulletEnabled val="1"/>
        </dgm:presLayoutVars>
      </dgm:prSet>
      <dgm:spPr/>
      <dgm:t>
        <a:bodyPr/>
        <a:lstStyle/>
        <a:p>
          <a:endParaRPr lang="en-US"/>
        </a:p>
      </dgm:t>
    </dgm:pt>
    <dgm:pt modelId="{25F68207-36CC-45AD-BEA6-9A61718CB9D9}" type="pres">
      <dgm:prSet presAssocID="{B4DCFE2D-0311-4B57-86EB-37A0206D0F51}" presName="childShp" presStyleLbl="bgAccFollowNode1" presStyleIdx="1" presStyleCnt="2">
        <dgm:presLayoutVars>
          <dgm:bulletEnabled val="1"/>
        </dgm:presLayoutVars>
      </dgm:prSet>
      <dgm:spPr/>
      <dgm:t>
        <a:bodyPr/>
        <a:lstStyle/>
        <a:p>
          <a:endParaRPr lang="en-US"/>
        </a:p>
      </dgm:t>
    </dgm:pt>
  </dgm:ptLst>
  <dgm:cxnLst>
    <dgm:cxn modelId="{E2BD48FB-6EDA-48D0-BDB1-7249D1552568}" type="presOf" srcId="{26947671-91A8-4DED-93FF-36F11BE3DA27}" destId="{F3A11077-ED63-4B7A-A0FC-43E2D5750498}" srcOrd="0" destOrd="2" presId="urn:microsoft.com/office/officeart/2005/8/layout/vList6"/>
    <dgm:cxn modelId="{1EB21DEA-8F27-42CF-9A11-FD18A08672D1}" srcId="{8C3F3043-7289-4F88-9C88-98C3F878EAD6}" destId="{3785CF6E-7562-4770-ADF3-82EA59362847}" srcOrd="0" destOrd="0" parTransId="{7EE670D8-E52D-43A6-8D62-0537DA2A7F80}" sibTransId="{1032FB6D-BF5F-4758-8F5D-933CEC2AB3E1}"/>
    <dgm:cxn modelId="{EF473FD2-C320-455F-B954-2E304BA9CFB1}" type="presOf" srcId="{3785CF6E-7562-4770-ADF3-82EA59362847}" destId="{F3A11077-ED63-4B7A-A0FC-43E2D5750498}" srcOrd="0" destOrd="0" presId="urn:microsoft.com/office/officeart/2005/8/layout/vList6"/>
    <dgm:cxn modelId="{9867C730-AAED-47DF-8BD7-87C4B04DA63D}" srcId="{8C3F3043-7289-4F88-9C88-98C3F878EAD6}" destId="{26947671-91A8-4DED-93FF-36F11BE3DA27}" srcOrd="2" destOrd="0" parTransId="{4209D1BF-D7FD-43FB-8808-D487F922EC44}" sibTransId="{698020AA-8022-402D-A19A-3A2C436EC92E}"/>
    <dgm:cxn modelId="{F75718B3-519B-4719-9361-7E5B8A358D64}" srcId="{8C3F3043-7289-4F88-9C88-98C3F878EAD6}" destId="{60B43BDA-4534-40DF-9539-83EF8D5750F3}" srcOrd="1" destOrd="0" parTransId="{2DAEBD5E-C1F2-4B83-971E-F83FC9B0F3E5}" sibTransId="{9A556B7A-271C-4995-8D95-654DD8219A32}"/>
    <dgm:cxn modelId="{E9AB8452-6F40-4C15-A09D-8CC7CB78710F}" srcId="{5F5A072D-C509-4E1F-B5C4-D95D5690E8EE}" destId="{B4DCFE2D-0311-4B57-86EB-37A0206D0F51}" srcOrd="1" destOrd="0" parTransId="{CFC60BE3-8F04-4148-9579-5D71FE8665B1}" sibTransId="{C0E9983F-F8A5-4789-AE07-2AB69A17AEA8}"/>
    <dgm:cxn modelId="{999D8FAE-EA17-474A-9E0C-3718A117E288}" srcId="{B4DCFE2D-0311-4B57-86EB-37A0206D0F51}" destId="{53B386CD-BB9B-4ACF-976F-7E774884EE52}" srcOrd="0" destOrd="0" parTransId="{137FCE7E-22CC-40AD-B13F-4A6528502D0A}" sibTransId="{90EBCFE7-D6C7-465D-AE48-E1C4B32CC2C3}"/>
    <dgm:cxn modelId="{21729457-7687-4C31-A30F-1D281DC452DB}" type="presOf" srcId="{8C3F3043-7289-4F88-9C88-98C3F878EAD6}" destId="{E594E723-A7AA-4FCA-8F58-3A55635FE29D}" srcOrd="0" destOrd="0" presId="urn:microsoft.com/office/officeart/2005/8/layout/vList6"/>
    <dgm:cxn modelId="{B9CDD379-A2B3-439B-8F5E-CD341389E055}" srcId="{5F5A072D-C509-4E1F-B5C4-D95D5690E8EE}" destId="{8C3F3043-7289-4F88-9C88-98C3F878EAD6}" srcOrd="0" destOrd="0" parTransId="{FEF27C11-5688-4B22-8676-D01A33D41117}" sibTransId="{B046ED62-1550-4048-8184-CB3FB56B0E72}"/>
    <dgm:cxn modelId="{B171C561-B89E-49BD-B06A-33C8A0BA54F8}" type="presOf" srcId="{60B43BDA-4534-40DF-9539-83EF8D5750F3}" destId="{F3A11077-ED63-4B7A-A0FC-43E2D5750498}" srcOrd="0" destOrd="1" presId="urn:microsoft.com/office/officeart/2005/8/layout/vList6"/>
    <dgm:cxn modelId="{FCA27EBE-483E-4611-B76F-2FB82CCD1111}" type="presOf" srcId="{5F5A072D-C509-4E1F-B5C4-D95D5690E8EE}" destId="{90B0AC1E-BD46-464D-B24A-E2ABD0346BBD}" srcOrd="0" destOrd="0" presId="urn:microsoft.com/office/officeart/2005/8/layout/vList6"/>
    <dgm:cxn modelId="{167CBE5E-B2D1-465A-BBF2-D7CD32632B33}" type="presOf" srcId="{B4DCFE2D-0311-4B57-86EB-37A0206D0F51}" destId="{541944CC-AC3E-40DD-BA3E-FCBC9C8093A3}" srcOrd="0" destOrd="0" presId="urn:microsoft.com/office/officeart/2005/8/layout/vList6"/>
    <dgm:cxn modelId="{31FC5597-4379-4B8F-8560-AAB47CC77E6A}" type="presOf" srcId="{53B386CD-BB9B-4ACF-976F-7E774884EE52}" destId="{25F68207-36CC-45AD-BEA6-9A61718CB9D9}" srcOrd="0" destOrd="0" presId="urn:microsoft.com/office/officeart/2005/8/layout/vList6"/>
    <dgm:cxn modelId="{3A79DC70-FCC9-4659-B38D-57CD1F80FFE1}" type="presParOf" srcId="{90B0AC1E-BD46-464D-B24A-E2ABD0346BBD}" destId="{E3B3222E-C861-43D4-AAE8-B37C08345504}" srcOrd="0" destOrd="0" presId="urn:microsoft.com/office/officeart/2005/8/layout/vList6"/>
    <dgm:cxn modelId="{A1CBECFE-18A2-48C5-ADBA-94BFC25D9621}" type="presParOf" srcId="{E3B3222E-C861-43D4-AAE8-B37C08345504}" destId="{E594E723-A7AA-4FCA-8F58-3A55635FE29D}" srcOrd="0" destOrd="0" presId="urn:microsoft.com/office/officeart/2005/8/layout/vList6"/>
    <dgm:cxn modelId="{12006886-3FF1-4AEF-9DD8-758C5A9D93FD}" type="presParOf" srcId="{E3B3222E-C861-43D4-AAE8-B37C08345504}" destId="{F3A11077-ED63-4B7A-A0FC-43E2D5750498}" srcOrd="1" destOrd="0" presId="urn:microsoft.com/office/officeart/2005/8/layout/vList6"/>
    <dgm:cxn modelId="{80FE52C0-D151-431E-82FE-2B59C016EFF1}" type="presParOf" srcId="{90B0AC1E-BD46-464D-B24A-E2ABD0346BBD}" destId="{6EF85EF6-63EB-460B-BCDC-A07182DAC590}" srcOrd="1" destOrd="0" presId="urn:microsoft.com/office/officeart/2005/8/layout/vList6"/>
    <dgm:cxn modelId="{45F9D936-A648-4110-918B-1726CBB62FDE}" type="presParOf" srcId="{90B0AC1E-BD46-464D-B24A-E2ABD0346BBD}" destId="{84D2C578-279E-46D8-83BE-8F68C191C244}" srcOrd="2" destOrd="0" presId="urn:microsoft.com/office/officeart/2005/8/layout/vList6"/>
    <dgm:cxn modelId="{9723DBBB-79DE-436E-A8C9-4A62611E4701}" type="presParOf" srcId="{84D2C578-279E-46D8-83BE-8F68C191C244}" destId="{541944CC-AC3E-40DD-BA3E-FCBC9C8093A3}" srcOrd="0" destOrd="0" presId="urn:microsoft.com/office/officeart/2005/8/layout/vList6"/>
    <dgm:cxn modelId="{EF665116-E98F-448C-888C-966F0F1FE04B}" type="presParOf" srcId="{84D2C578-279E-46D8-83BE-8F68C191C244}" destId="{25F68207-36CC-45AD-BEA6-9A61718CB9D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BE5A8B-EDEF-47BC-97D7-89BF1D462C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31F96A53-E1D7-4002-B211-819D0988021C}">
      <dgm:prSet phldrT="[Text]"/>
      <dgm:spPr/>
      <dgm:t>
        <a:bodyPr/>
        <a:lstStyle/>
        <a:p>
          <a:r>
            <a:rPr lang="en-US" dirty="0"/>
            <a:t>Fully Paid</a:t>
          </a:r>
        </a:p>
      </dgm:t>
    </dgm:pt>
    <dgm:pt modelId="{273C9571-AE28-4ECE-8D99-70F59CF9203E}" type="parTrans" cxnId="{AE725580-DDA3-4536-A2BD-6369C107FFFC}">
      <dgm:prSet/>
      <dgm:spPr/>
      <dgm:t>
        <a:bodyPr/>
        <a:lstStyle/>
        <a:p>
          <a:endParaRPr lang="en-US"/>
        </a:p>
      </dgm:t>
    </dgm:pt>
    <dgm:pt modelId="{775967F5-4F72-42A5-9E65-D053ECB3667C}" type="sibTrans" cxnId="{AE725580-DDA3-4536-A2BD-6369C107FFFC}">
      <dgm:prSet/>
      <dgm:spPr/>
      <dgm:t>
        <a:bodyPr/>
        <a:lstStyle/>
        <a:p>
          <a:endParaRPr lang="en-US"/>
        </a:p>
      </dgm:t>
    </dgm:pt>
    <dgm:pt modelId="{F3F21D81-E21D-42A1-9CFB-110098190F34}">
      <dgm:prSet phldrT="[Text]"/>
      <dgm:spPr/>
      <dgm:t>
        <a:bodyPr/>
        <a:lstStyle/>
        <a:p>
          <a:r>
            <a:rPr lang="en-US" dirty="0"/>
            <a:t>	</a:t>
          </a:r>
        </a:p>
      </dgm:t>
    </dgm:pt>
    <dgm:pt modelId="{8260F7D3-4479-44FB-A2F9-62F5208EA801}" type="parTrans" cxnId="{AD119F68-3A70-4DF3-8927-056D62868140}">
      <dgm:prSet/>
      <dgm:spPr/>
      <dgm:t>
        <a:bodyPr/>
        <a:lstStyle/>
        <a:p>
          <a:endParaRPr lang="en-US"/>
        </a:p>
      </dgm:t>
    </dgm:pt>
    <dgm:pt modelId="{8674FA07-F730-49A2-AF22-D08DCC0D560F}" type="sibTrans" cxnId="{AD119F68-3A70-4DF3-8927-056D62868140}">
      <dgm:prSet/>
      <dgm:spPr/>
      <dgm:t>
        <a:bodyPr/>
        <a:lstStyle/>
        <a:p>
          <a:endParaRPr lang="en-US"/>
        </a:p>
      </dgm:t>
    </dgm:pt>
    <dgm:pt modelId="{8F439A75-A8B7-4217-8302-09495019D987}">
      <dgm:prSet phldrT="[Text]"/>
      <dgm:spPr/>
      <dgm:t>
        <a:bodyPr/>
        <a:lstStyle/>
        <a:p>
          <a:pPr>
            <a:buNone/>
          </a:pPr>
          <a:r>
            <a:rPr lang="en-US" dirty="0"/>
            <a:t>    Applicant has fully paid the loan (the principal and the interest rate)</a:t>
          </a:r>
        </a:p>
      </dgm:t>
    </dgm:pt>
    <dgm:pt modelId="{4E3383EC-DB60-434D-8D32-A1772FCAC606}" type="parTrans" cxnId="{E5DF686E-C333-4170-9D94-40985B5AE0BE}">
      <dgm:prSet/>
      <dgm:spPr/>
      <dgm:t>
        <a:bodyPr/>
        <a:lstStyle/>
        <a:p>
          <a:endParaRPr lang="en-US"/>
        </a:p>
      </dgm:t>
    </dgm:pt>
    <dgm:pt modelId="{6AF22275-AD34-4F13-AE56-0091057A5AD1}" type="sibTrans" cxnId="{E5DF686E-C333-4170-9D94-40985B5AE0BE}">
      <dgm:prSet/>
      <dgm:spPr/>
      <dgm:t>
        <a:bodyPr/>
        <a:lstStyle/>
        <a:p>
          <a:endParaRPr lang="en-US"/>
        </a:p>
      </dgm:t>
    </dgm:pt>
    <dgm:pt modelId="{FD9FCC02-10C2-4229-8802-0DFAB0F5A24E}">
      <dgm:prSet phldrT="[Text]"/>
      <dgm:spPr/>
      <dgm:t>
        <a:bodyPr/>
        <a:lstStyle/>
        <a:p>
          <a:r>
            <a:rPr lang="en-US" dirty="0"/>
            <a:t>Current</a:t>
          </a:r>
        </a:p>
      </dgm:t>
    </dgm:pt>
    <dgm:pt modelId="{18AC71CD-8E33-4594-873B-76E2304971DD}" type="parTrans" cxnId="{A382CA2D-E2D2-41C1-83E7-C2FBF4B8C9A9}">
      <dgm:prSet/>
      <dgm:spPr/>
      <dgm:t>
        <a:bodyPr/>
        <a:lstStyle/>
        <a:p>
          <a:endParaRPr lang="en-US"/>
        </a:p>
      </dgm:t>
    </dgm:pt>
    <dgm:pt modelId="{F0555703-585F-4FC0-B2BD-53D1C74CD8B9}" type="sibTrans" cxnId="{A382CA2D-E2D2-41C1-83E7-C2FBF4B8C9A9}">
      <dgm:prSet/>
      <dgm:spPr/>
      <dgm:t>
        <a:bodyPr/>
        <a:lstStyle/>
        <a:p>
          <a:endParaRPr lang="en-US"/>
        </a:p>
      </dgm:t>
    </dgm:pt>
    <dgm:pt modelId="{2AA5111B-E3A6-4758-A5B2-FCA1CDA632BC}">
      <dgm:prSet phldrT="[Text]"/>
      <dgm:spPr/>
      <dgm:t>
        <a:bodyPr/>
        <a:lstStyle/>
        <a:p>
          <a:r>
            <a:rPr lang="en-US" dirty="0"/>
            <a:t>	</a:t>
          </a:r>
        </a:p>
      </dgm:t>
    </dgm:pt>
    <dgm:pt modelId="{03ACC3A3-366C-40F7-88FE-14AFC4800A65}" type="parTrans" cxnId="{D675DAF1-15B7-4F74-8E33-6FEF327879D9}">
      <dgm:prSet/>
      <dgm:spPr/>
      <dgm:t>
        <a:bodyPr/>
        <a:lstStyle/>
        <a:p>
          <a:endParaRPr lang="en-US"/>
        </a:p>
      </dgm:t>
    </dgm:pt>
    <dgm:pt modelId="{AEE0BEDD-075D-42EC-BAD2-5A3AF0D11974}" type="sibTrans" cxnId="{D675DAF1-15B7-4F74-8E33-6FEF327879D9}">
      <dgm:prSet/>
      <dgm:spPr/>
      <dgm:t>
        <a:bodyPr/>
        <a:lstStyle/>
        <a:p>
          <a:endParaRPr lang="en-US"/>
        </a:p>
      </dgm:t>
    </dgm:pt>
    <dgm:pt modelId="{AE97A227-6F55-4FC2-B4CD-1CABE48B2DBB}">
      <dgm:prSet phldrT="[Text]"/>
      <dgm:spPr/>
      <dgm:t>
        <a:bodyPr/>
        <a:lstStyle/>
        <a:p>
          <a:pPr>
            <a:buNone/>
          </a:pPr>
          <a:r>
            <a:rPr lang="en-US" dirty="0"/>
            <a:t>    Applicant is in the process of paying the instalments, i.e. the tenure of the loan is not yet completed. These candidates are not labelled as 'defaulted'.</a:t>
          </a:r>
        </a:p>
      </dgm:t>
    </dgm:pt>
    <dgm:pt modelId="{89CE3BB2-2341-45D7-AA21-496ED2BD8B81}" type="parTrans" cxnId="{44667671-144A-450D-B364-64550FEE14C1}">
      <dgm:prSet/>
      <dgm:spPr/>
      <dgm:t>
        <a:bodyPr/>
        <a:lstStyle/>
        <a:p>
          <a:endParaRPr lang="en-US"/>
        </a:p>
      </dgm:t>
    </dgm:pt>
    <dgm:pt modelId="{58029F6D-1B86-41DD-B375-B0835156FD6D}" type="sibTrans" cxnId="{44667671-144A-450D-B364-64550FEE14C1}">
      <dgm:prSet/>
      <dgm:spPr/>
      <dgm:t>
        <a:bodyPr/>
        <a:lstStyle/>
        <a:p>
          <a:endParaRPr lang="en-US"/>
        </a:p>
      </dgm:t>
    </dgm:pt>
    <dgm:pt modelId="{5786E973-876E-4F2B-93DC-E453355368E0}">
      <dgm:prSet phldrT="[Text]"/>
      <dgm:spPr/>
      <dgm:t>
        <a:bodyPr/>
        <a:lstStyle/>
        <a:p>
          <a:r>
            <a:rPr lang="en-US" dirty="0"/>
            <a:t>Charged-off</a:t>
          </a:r>
        </a:p>
      </dgm:t>
    </dgm:pt>
    <dgm:pt modelId="{2FE5C0E2-E36D-4AF4-B3A9-C916DF1DA85D}" type="parTrans" cxnId="{4E2CEECF-6BDA-4E36-84DC-3BA52DE83FE3}">
      <dgm:prSet/>
      <dgm:spPr/>
      <dgm:t>
        <a:bodyPr/>
        <a:lstStyle/>
        <a:p>
          <a:endParaRPr lang="en-US"/>
        </a:p>
      </dgm:t>
    </dgm:pt>
    <dgm:pt modelId="{ADF95716-FEFC-4C6E-9675-71062935E70B}" type="sibTrans" cxnId="{4E2CEECF-6BDA-4E36-84DC-3BA52DE83FE3}">
      <dgm:prSet/>
      <dgm:spPr/>
      <dgm:t>
        <a:bodyPr/>
        <a:lstStyle/>
        <a:p>
          <a:endParaRPr lang="en-US"/>
        </a:p>
      </dgm:t>
    </dgm:pt>
    <dgm:pt modelId="{DDCCAC51-D164-444D-8C59-E6330830FA2D}">
      <dgm:prSet phldrT="[Text]"/>
      <dgm:spPr/>
      <dgm:t>
        <a:bodyPr/>
        <a:lstStyle/>
        <a:p>
          <a:r>
            <a:rPr lang="en-US" dirty="0"/>
            <a:t>	</a:t>
          </a:r>
        </a:p>
      </dgm:t>
    </dgm:pt>
    <dgm:pt modelId="{A9F3BBC3-37BC-4759-8C5B-80ACB72EBFFD}" type="parTrans" cxnId="{A1A88B69-E792-4228-82F2-E5D15F248223}">
      <dgm:prSet/>
      <dgm:spPr/>
      <dgm:t>
        <a:bodyPr/>
        <a:lstStyle/>
        <a:p>
          <a:endParaRPr lang="en-US"/>
        </a:p>
      </dgm:t>
    </dgm:pt>
    <dgm:pt modelId="{BD5BB167-EEA4-4044-81AC-6F6B7CD325AB}" type="sibTrans" cxnId="{A1A88B69-E792-4228-82F2-E5D15F248223}">
      <dgm:prSet/>
      <dgm:spPr/>
      <dgm:t>
        <a:bodyPr/>
        <a:lstStyle/>
        <a:p>
          <a:endParaRPr lang="en-US"/>
        </a:p>
      </dgm:t>
    </dgm:pt>
    <dgm:pt modelId="{DB1E0AEB-E16F-4384-83D7-EA8A9DF85AB9}">
      <dgm:prSet phldrT="[Text]"/>
      <dgm:spPr/>
      <dgm:t>
        <a:bodyPr/>
        <a:lstStyle/>
        <a:p>
          <a:pPr>
            <a:buNone/>
          </a:pPr>
          <a:r>
            <a:rPr lang="en-US" dirty="0"/>
            <a:t>    Applicant has not paid the instalments in due time for a long period of time, i.e. he/she has defaulted on the loan </a:t>
          </a:r>
        </a:p>
      </dgm:t>
    </dgm:pt>
    <dgm:pt modelId="{B50C7CAD-CCA4-407F-B12B-2DB789606B31}" type="parTrans" cxnId="{7F5D94D3-7755-4790-9B09-DBA04EB3CD31}">
      <dgm:prSet/>
      <dgm:spPr/>
      <dgm:t>
        <a:bodyPr/>
        <a:lstStyle/>
        <a:p>
          <a:endParaRPr lang="en-US"/>
        </a:p>
      </dgm:t>
    </dgm:pt>
    <dgm:pt modelId="{8023001D-1D1F-4188-9F2C-0552FB6D44DF}" type="sibTrans" cxnId="{7F5D94D3-7755-4790-9B09-DBA04EB3CD31}">
      <dgm:prSet/>
      <dgm:spPr/>
      <dgm:t>
        <a:bodyPr/>
        <a:lstStyle/>
        <a:p>
          <a:endParaRPr lang="en-US"/>
        </a:p>
      </dgm:t>
    </dgm:pt>
    <dgm:pt modelId="{F6FD394E-B59F-4573-BC1A-12F56FC74D51}" type="pres">
      <dgm:prSet presAssocID="{BEBE5A8B-EDEF-47BC-97D7-89BF1D462C14}" presName="Name0" presStyleCnt="0">
        <dgm:presLayoutVars>
          <dgm:chMax/>
          <dgm:chPref val="3"/>
          <dgm:dir/>
          <dgm:animOne val="branch"/>
          <dgm:animLvl val="lvl"/>
        </dgm:presLayoutVars>
      </dgm:prSet>
      <dgm:spPr/>
      <dgm:t>
        <a:bodyPr/>
        <a:lstStyle/>
        <a:p>
          <a:endParaRPr lang="en-US"/>
        </a:p>
      </dgm:t>
    </dgm:pt>
    <dgm:pt modelId="{33721C74-C598-4B99-A33C-33D2748A490F}" type="pres">
      <dgm:prSet presAssocID="{31F96A53-E1D7-4002-B211-819D0988021C}" presName="composite" presStyleCnt="0"/>
      <dgm:spPr/>
    </dgm:pt>
    <dgm:pt modelId="{BA8E1D7E-18F6-44D9-80CA-BA292E29B079}" type="pres">
      <dgm:prSet presAssocID="{31F96A53-E1D7-4002-B211-819D0988021C}" presName="FirstChild" presStyleLbl="revTx" presStyleIdx="0" presStyleCnt="6">
        <dgm:presLayoutVars>
          <dgm:chMax val="0"/>
          <dgm:chPref val="0"/>
          <dgm:bulletEnabled val="1"/>
        </dgm:presLayoutVars>
      </dgm:prSet>
      <dgm:spPr/>
      <dgm:t>
        <a:bodyPr/>
        <a:lstStyle/>
        <a:p>
          <a:endParaRPr lang="en-US"/>
        </a:p>
      </dgm:t>
    </dgm:pt>
    <dgm:pt modelId="{4B533486-C29B-4471-80A9-5FBFD060F65E}" type="pres">
      <dgm:prSet presAssocID="{31F96A53-E1D7-4002-B211-819D0988021C}" presName="Parent" presStyleLbl="alignNode1" presStyleIdx="0" presStyleCnt="3">
        <dgm:presLayoutVars>
          <dgm:chMax val="3"/>
          <dgm:chPref val="3"/>
          <dgm:bulletEnabled val="1"/>
        </dgm:presLayoutVars>
      </dgm:prSet>
      <dgm:spPr/>
      <dgm:t>
        <a:bodyPr/>
        <a:lstStyle/>
        <a:p>
          <a:endParaRPr lang="en-US"/>
        </a:p>
      </dgm:t>
    </dgm:pt>
    <dgm:pt modelId="{D25BD3DC-7A7A-459B-9DC0-28FFF7970B0E}" type="pres">
      <dgm:prSet presAssocID="{31F96A53-E1D7-4002-B211-819D0988021C}" presName="Accent" presStyleLbl="parChTrans1D1" presStyleIdx="0" presStyleCnt="3"/>
      <dgm:spPr/>
    </dgm:pt>
    <dgm:pt modelId="{5C25E897-8FDD-445F-9197-771CCD21142F}" type="pres">
      <dgm:prSet presAssocID="{31F96A53-E1D7-4002-B211-819D0988021C}" presName="Child" presStyleLbl="revTx" presStyleIdx="1" presStyleCnt="6" custScaleY="39624">
        <dgm:presLayoutVars>
          <dgm:chMax val="0"/>
          <dgm:chPref val="0"/>
          <dgm:bulletEnabled val="1"/>
        </dgm:presLayoutVars>
      </dgm:prSet>
      <dgm:spPr/>
      <dgm:t>
        <a:bodyPr/>
        <a:lstStyle/>
        <a:p>
          <a:endParaRPr lang="en-US"/>
        </a:p>
      </dgm:t>
    </dgm:pt>
    <dgm:pt modelId="{B34F4E5B-B4E5-442D-851C-C196BD84F23E}" type="pres">
      <dgm:prSet presAssocID="{775967F5-4F72-42A5-9E65-D053ECB3667C}" presName="sibTrans" presStyleCnt="0"/>
      <dgm:spPr/>
    </dgm:pt>
    <dgm:pt modelId="{63DC8E58-D898-4CAD-B669-89AEF10A46E7}" type="pres">
      <dgm:prSet presAssocID="{FD9FCC02-10C2-4229-8802-0DFAB0F5A24E}" presName="composite" presStyleCnt="0"/>
      <dgm:spPr/>
    </dgm:pt>
    <dgm:pt modelId="{628D1F98-0D4B-4A21-BDC5-D5AAB94EF3FE}" type="pres">
      <dgm:prSet presAssocID="{FD9FCC02-10C2-4229-8802-0DFAB0F5A24E}" presName="FirstChild" presStyleLbl="revTx" presStyleIdx="2" presStyleCnt="6">
        <dgm:presLayoutVars>
          <dgm:chMax val="0"/>
          <dgm:chPref val="0"/>
          <dgm:bulletEnabled val="1"/>
        </dgm:presLayoutVars>
      </dgm:prSet>
      <dgm:spPr/>
      <dgm:t>
        <a:bodyPr/>
        <a:lstStyle/>
        <a:p>
          <a:endParaRPr lang="en-US"/>
        </a:p>
      </dgm:t>
    </dgm:pt>
    <dgm:pt modelId="{90881744-B1F8-4604-8118-4CB97E68F771}" type="pres">
      <dgm:prSet presAssocID="{FD9FCC02-10C2-4229-8802-0DFAB0F5A24E}" presName="Parent" presStyleLbl="alignNode1" presStyleIdx="1" presStyleCnt="3">
        <dgm:presLayoutVars>
          <dgm:chMax val="3"/>
          <dgm:chPref val="3"/>
          <dgm:bulletEnabled val="1"/>
        </dgm:presLayoutVars>
      </dgm:prSet>
      <dgm:spPr/>
      <dgm:t>
        <a:bodyPr/>
        <a:lstStyle/>
        <a:p>
          <a:endParaRPr lang="en-US"/>
        </a:p>
      </dgm:t>
    </dgm:pt>
    <dgm:pt modelId="{870622A9-2D8C-4836-8D0C-4B47A6B6E267}" type="pres">
      <dgm:prSet presAssocID="{FD9FCC02-10C2-4229-8802-0DFAB0F5A24E}" presName="Accent" presStyleLbl="parChTrans1D1" presStyleIdx="1" presStyleCnt="3"/>
      <dgm:spPr/>
    </dgm:pt>
    <dgm:pt modelId="{4506E0ED-1D6E-4021-A595-FB57B3C9C4B5}" type="pres">
      <dgm:prSet presAssocID="{FD9FCC02-10C2-4229-8802-0DFAB0F5A24E}" presName="Child" presStyleLbl="revTx" presStyleIdx="3" presStyleCnt="6" custScaleY="54885">
        <dgm:presLayoutVars>
          <dgm:chMax val="0"/>
          <dgm:chPref val="0"/>
          <dgm:bulletEnabled val="1"/>
        </dgm:presLayoutVars>
      </dgm:prSet>
      <dgm:spPr/>
      <dgm:t>
        <a:bodyPr/>
        <a:lstStyle/>
        <a:p>
          <a:endParaRPr lang="en-US"/>
        </a:p>
      </dgm:t>
    </dgm:pt>
    <dgm:pt modelId="{F912A79C-CD23-4B64-AC8A-315BE9C768D0}" type="pres">
      <dgm:prSet presAssocID="{F0555703-585F-4FC0-B2BD-53D1C74CD8B9}" presName="sibTrans" presStyleCnt="0"/>
      <dgm:spPr/>
    </dgm:pt>
    <dgm:pt modelId="{23B55D9A-19C1-4EEC-89D0-2C2EA58B5BA2}" type="pres">
      <dgm:prSet presAssocID="{5786E973-876E-4F2B-93DC-E453355368E0}" presName="composite" presStyleCnt="0"/>
      <dgm:spPr/>
    </dgm:pt>
    <dgm:pt modelId="{18BD1D7E-0F8F-42E8-A01C-78D6E4A630AA}" type="pres">
      <dgm:prSet presAssocID="{5786E973-876E-4F2B-93DC-E453355368E0}" presName="FirstChild" presStyleLbl="revTx" presStyleIdx="4" presStyleCnt="6">
        <dgm:presLayoutVars>
          <dgm:chMax val="0"/>
          <dgm:chPref val="0"/>
          <dgm:bulletEnabled val="1"/>
        </dgm:presLayoutVars>
      </dgm:prSet>
      <dgm:spPr/>
      <dgm:t>
        <a:bodyPr/>
        <a:lstStyle/>
        <a:p>
          <a:endParaRPr lang="en-US"/>
        </a:p>
      </dgm:t>
    </dgm:pt>
    <dgm:pt modelId="{AE184804-40B7-41E8-884F-CE0EB8D453DE}" type="pres">
      <dgm:prSet presAssocID="{5786E973-876E-4F2B-93DC-E453355368E0}" presName="Parent" presStyleLbl="alignNode1" presStyleIdx="2" presStyleCnt="3">
        <dgm:presLayoutVars>
          <dgm:chMax val="3"/>
          <dgm:chPref val="3"/>
          <dgm:bulletEnabled val="1"/>
        </dgm:presLayoutVars>
      </dgm:prSet>
      <dgm:spPr/>
      <dgm:t>
        <a:bodyPr/>
        <a:lstStyle/>
        <a:p>
          <a:endParaRPr lang="en-US"/>
        </a:p>
      </dgm:t>
    </dgm:pt>
    <dgm:pt modelId="{BD01C3A1-BB8B-4983-ADF8-0EE68A8A8991}" type="pres">
      <dgm:prSet presAssocID="{5786E973-876E-4F2B-93DC-E453355368E0}" presName="Accent" presStyleLbl="parChTrans1D1" presStyleIdx="2" presStyleCnt="3"/>
      <dgm:spPr/>
    </dgm:pt>
    <dgm:pt modelId="{6129A7F3-EC37-43AB-BF65-B4C27D5948CE}" type="pres">
      <dgm:prSet presAssocID="{5786E973-876E-4F2B-93DC-E453355368E0}" presName="Child" presStyleLbl="revTx" presStyleIdx="5" presStyleCnt="6" custScaleY="42670">
        <dgm:presLayoutVars>
          <dgm:chMax val="0"/>
          <dgm:chPref val="0"/>
          <dgm:bulletEnabled val="1"/>
        </dgm:presLayoutVars>
      </dgm:prSet>
      <dgm:spPr/>
      <dgm:t>
        <a:bodyPr/>
        <a:lstStyle/>
        <a:p>
          <a:endParaRPr lang="en-US"/>
        </a:p>
      </dgm:t>
    </dgm:pt>
  </dgm:ptLst>
  <dgm:cxnLst>
    <dgm:cxn modelId="{7F5D94D3-7755-4790-9B09-DBA04EB3CD31}" srcId="{5786E973-876E-4F2B-93DC-E453355368E0}" destId="{DB1E0AEB-E16F-4384-83D7-EA8A9DF85AB9}" srcOrd="1" destOrd="0" parTransId="{B50C7CAD-CCA4-407F-B12B-2DB789606B31}" sibTransId="{8023001D-1D1F-4188-9F2C-0552FB6D44DF}"/>
    <dgm:cxn modelId="{41D02F2D-D546-43D6-BA29-30E63043B859}" type="presOf" srcId="{FD9FCC02-10C2-4229-8802-0DFAB0F5A24E}" destId="{90881744-B1F8-4604-8118-4CB97E68F771}" srcOrd="0" destOrd="0" presId="urn:microsoft.com/office/officeart/2011/layout/TabList"/>
    <dgm:cxn modelId="{A80C92B2-F1E6-4FB6-A716-9FECED1C3306}" type="presOf" srcId="{AE97A227-6F55-4FC2-B4CD-1CABE48B2DBB}" destId="{4506E0ED-1D6E-4021-A595-FB57B3C9C4B5}" srcOrd="0" destOrd="0" presId="urn:microsoft.com/office/officeart/2011/layout/TabList"/>
    <dgm:cxn modelId="{15D7ECDB-20B8-498F-99CC-42FAC0C56A05}" type="presOf" srcId="{DB1E0AEB-E16F-4384-83D7-EA8A9DF85AB9}" destId="{6129A7F3-EC37-43AB-BF65-B4C27D5948CE}" srcOrd="0" destOrd="0" presId="urn:microsoft.com/office/officeart/2011/layout/TabList"/>
    <dgm:cxn modelId="{43CD54EE-E1FB-44B5-95C3-DE329B1E322E}" type="presOf" srcId="{DDCCAC51-D164-444D-8C59-E6330830FA2D}" destId="{18BD1D7E-0F8F-42E8-A01C-78D6E4A630AA}" srcOrd="0" destOrd="0" presId="urn:microsoft.com/office/officeart/2011/layout/TabList"/>
    <dgm:cxn modelId="{AE725580-DDA3-4536-A2BD-6369C107FFFC}" srcId="{BEBE5A8B-EDEF-47BC-97D7-89BF1D462C14}" destId="{31F96A53-E1D7-4002-B211-819D0988021C}" srcOrd="0" destOrd="0" parTransId="{273C9571-AE28-4ECE-8D99-70F59CF9203E}" sibTransId="{775967F5-4F72-42A5-9E65-D053ECB3667C}"/>
    <dgm:cxn modelId="{08743D7A-DBD3-4CC3-BF47-F12A4A49420E}" type="presOf" srcId="{5786E973-876E-4F2B-93DC-E453355368E0}" destId="{AE184804-40B7-41E8-884F-CE0EB8D453DE}" srcOrd="0" destOrd="0" presId="urn:microsoft.com/office/officeart/2011/layout/TabList"/>
    <dgm:cxn modelId="{4E2CEECF-6BDA-4E36-84DC-3BA52DE83FE3}" srcId="{BEBE5A8B-EDEF-47BC-97D7-89BF1D462C14}" destId="{5786E973-876E-4F2B-93DC-E453355368E0}" srcOrd="2" destOrd="0" parTransId="{2FE5C0E2-E36D-4AF4-B3A9-C916DF1DA85D}" sibTransId="{ADF95716-FEFC-4C6E-9675-71062935E70B}"/>
    <dgm:cxn modelId="{191118EE-8EED-4390-A9AF-FA2C0BC7E9FA}" type="presOf" srcId="{31F96A53-E1D7-4002-B211-819D0988021C}" destId="{4B533486-C29B-4471-80A9-5FBFD060F65E}" srcOrd="0" destOrd="0" presId="urn:microsoft.com/office/officeart/2011/layout/TabList"/>
    <dgm:cxn modelId="{AD119F68-3A70-4DF3-8927-056D62868140}" srcId="{31F96A53-E1D7-4002-B211-819D0988021C}" destId="{F3F21D81-E21D-42A1-9CFB-110098190F34}" srcOrd="0" destOrd="0" parTransId="{8260F7D3-4479-44FB-A2F9-62F5208EA801}" sibTransId="{8674FA07-F730-49A2-AF22-D08DCC0D560F}"/>
    <dgm:cxn modelId="{A382CA2D-E2D2-41C1-83E7-C2FBF4B8C9A9}" srcId="{BEBE5A8B-EDEF-47BC-97D7-89BF1D462C14}" destId="{FD9FCC02-10C2-4229-8802-0DFAB0F5A24E}" srcOrd="1" destOrd="0" parTransId="{18AC71CD-8E33-4594-873B-76E2304971DD}" sibTransId="{F0555703-585F-4FC0-B2BD-53D1C74CD8B9}"/>
    <dgm:cxn modelId="{9399AA6A-F724-4E8F-9A8A-212C1288E67A}" type="presOf" srcId="{F3F21D81-E21D-42A1-9CFB-110098190F34}" destId="{BA8E1D7E-18F6-44D9-80CA-BA292E29B079}" srcOrd="0" destOrd="0" presId="urn:microsoft.com/office/officeart/2011/layout/TabList"/>
    <dgm:cxn modelId="{520BC930-749E-437F-978E-093BB2C76F98}" type="presOf" srcId="{8F439A75-A8B7-4217-8302-09495019D987}" destId="{5C25E897-8FDD-445F-9197-771CCD21142F}" srcOrd="0" destOrd="0" presId="urn:microsoft.com/office/officeart/2011/layout/TabList"/>
    <dgm:cxn modelId="{D675DAF1-15B7-4F74-8E33-6FEF327879D9}" srcId="{FD9FCC02-10C2-4229-8802-0DFAB0F5A24E}" destId="{2AA5111B-E3A6-4758-A5B2-FCA1CDA632BC}" srcOrd="0" destOrd="0" parTransId="{03ACC3A3-366C-40F7-88FE-14AFC4800A65}" sibTransId="{AEE0BEDD-075D-42EC-BAD2-5A3AF0D11974}"/>
    <dgm:cxn modelId="{A1A88B69-E792-4228-82F2-E5D15F248223}" srcId="{5786E973-876E-4F2B-93DC-E453355368E0}" destId="{DDCCAC51-D164-444D-8C59-E6330830FA2D}" srcOrd="0" destOrd="0" parTransId="{A9F3BBC3-37BC-4759-8C5B-80ACB72EBFFD}" sibTransId="{BD5BB167-EEA4-4044-81AC-6F6B7CD325AB}"/>
    <dgm:cxn modelId="{4DD1B27C-7289-4F6D-8583-D05A65E4C0D1}" type="presOf" srcId="{2AA5111B-E3A6-4758-A5B2-FCA1CDA632BC}" destId="{628D1F98-0D4B-4A21-BDC5-D5AAB94EF3FE}" srcOrd="0" destOrd="0" presId="urn:microsoft.com/office/officeart/2011/layout/TabList"/>
    <dgm:cxn modelId="{74C69C33-C2F0-4AAC-A98A-8056114A4CC6}" type="presOf" srcId="{BEBE5A8B-EDEF-47BC-97D7-89BF1D462C14}" destId="{F6FD394E-B59F-4573-BC1A-12F56FC74D51}" srcOrd="0" destOrd="0" presId="urn:microsoft.com/office/officeart/2011/layout/TabList"/>
    <dgm:cxn modelId="{E5DF686E-C333-4170-9D94-40985B5AE0BE}" srcId="{31F96A53-E1D7-4002-B211-819D0988021C}" destId="{8F439A75-A8B7-4217-8302-09495019D987}" srcOrd="1" destOrd="0" parTransId="{4E3383EC-DB60-434D-8D32-A1772FCAC606}" sibTransId="{6AF22275-AD34-4F13-AE56-0091057A5AD1}"/>
    <dgm:cxn modelId="{44667671-144A-450D-B364-64550FEE14C1}" srcId="{FD9FCC02-10C2-4229-8802-0DFAB0F5A24E}" destId="{AE97A227-6F55-4FC2-B4CD-1CABE48B2DBB}" srcOrd="1" destOrd="0" parTransId="{89CE3BB2-2341-45D7-AA21-496ED2BD8B81}" sibTransId="{58029F6D-1B86-41DD-B375-B0835156FD6D}"/>
    <dgm:cxn modelId="{41F8A615-7371-4FA2-A587-19315053381E}" type="presParOf" srcId="{F6FD394E-B59F-4573-BC1A-12F56FC74D51}" destId="{33721C74-C598-4B99-A33C-33D2748A490F}" srcOrd="0" destOrd="0" presId="urn:microsoft.com/office/officeart/2011/layout/TabList"/>
    <dgm:cxn modelId="{1AFBBE53-55E2-4596-97BF-DC32441ABE79}" type="presParOf" srcId="{33721C74-C598-4B99-A33C-33D2748A490F}" destId="{BA8E1D7E-18F6-44D9-80CA-BA292E29B079}" srcOrd="0" destOrd="0" presId="urn:microsoft.com/office/officeart/2011/layout/TabList"/>
    <dgm:cxn modelId="{6E3D307D-6D70-4776-836C-D9D25719CAD8}" type="presParOf" srcId="{33721C74-C598-4B99-A33C-33D2748A490F}" destId="{4B533486-C29B-4471-80A9-5FBFD060F65E}" srcOrd="1" destOrd="0" presId="urn:microsoft.com/office/officeart/2011/layout/TabList"/>
    <dgm:cxn modelId="{8223E149-A8E0-4010-AB81-F1FD0EFC3EAE}" type="presParOf" srcId="{33721C74-C598-4B99-A33C-33D2748A490F}" destId="{D25BD3DC-7A7A-459B-9DC0-28FFF7970B0E}" srcOrd="2" destOrd="0" presId="urn:microsoft.com/office/officeart/2011/layout/TabList"/>
    <dgm:cxn modelId="{5ED89F46-F1E5-41DE-93C1-FC2F65F045EC}" type="presParOf" srcId="{F6FD394E-B59F-4573-BC1A-12F56FC74D51}" destId="{5C25E897-8FDD-445F-9197-771CCD21142F}" srcOrd="1" destOrd="0" presId="urn:microsoft.com/office/officeart/2011/layout/TabList"/>
    <dgm:cxn modelId="{747A4332-68A7-471D-B918-14E7CA04BEE5}" type="presParOf" srcId="{F6FD394E-B59F-4573-BC1A-12F56FC74D51}" destId="{B34F4E5B-B4E5-442D-851C-C196BD84F23E}" srcOrd="2" destOrd="0" presId="urn:microsoft.com/office/officeart/2011/layout/TabList"/>
    <dgm:cxn modelId="{31D88CE4-F577-46B7-890D-81D25C7F0C3A}" type="presParOf" srcId="{F6FD394E-B59F-4573-BC1A-12F56FC74D51}" destId="{63DC8E58-D898-4CAD-B669-89AEF10A46E7}" srcOrd="3" destOrd="0" presId="urn:microsoft.com/office/officeart/2011/layout/TabList"/>
    <dgm:cxn modelId="{9E11876C-B3A3-496D-A5AE-FBB50F474CF1}" type="presParOf" srcId="{63DC8E58-D898-4CAD-B669-89AEF10A46E7}" destId="{628D1F98-0D4B-4A21-BDC5-D5AAB94EF3FE}" srcOrd="0" destOrd="0" presId="urn:microsoft.com/office/officeart/2011/layout/TabList"/>
    <dgm:cxn modelId="{5DC3FBC7-75FE-4A80-925A-29F54F935BBB}" type="presParOf" srcId="{63DC8E58-D898-4CAD-B669-89AEF10A46E7}" destId="{90881744-B1F8-4604-8118-4CB97E68F771}" srcOrd="1" destOrd="0" presId="urn:microsoft.com/office/officeart/2011/layout/TabList"/>
    <dgm:cxn modelId="{AE4E3911-D044-4C66-A585-ECEE604A9F22}" type="presParOf" srcId="{63DC8E58-D898-4CAD-B669-89AEF10A46E7}" destId="{870622A9-2D8C-4836-8D0C-4B47A6B6E267}" srcOrd="2" destOrd="0" presId="urn:microsoft.com/office/officeart/2011/layout/TabList"/>
    <dgm:cxn modelId="{D86A0DD9-6BE4-45A9-B2F9-0018F2064619}" type="presParOf" srcId="{F6FD394E-B59F-4573-BC1A-12F56FC74D51}" destId="{4506E0ED-1D6E-4021-A595-FB57B3C9C4B5}" srcOrd="4" destOrd="0" presId="urn:microsoft.com/office/officeart/2011/layout/TabList"/>
    <dgm:cxn modelId="{A47ADCC7-EF4E-4C80-850A-BF7666176C75}" type="presParOf" srcId="{F6FD394E-B59F-4573-BC1A-12F56FC74D51}" destId="{F912A79C-CD23-4B64-AC8A-315BE9C768D0}" srcOrd="5" destOrd="0" presId="urn:microsoft.com/office/officeart/2011/layout/TabList"/>
    <dgm:cxn modelId="{47165CEB-9AC9-4E82-B4C2-051C79FEF0B4}" type="presParOf" srcId="{F6FD394E-B59F-4573-BC1A-12F56FC74D51}" destId="{23B55D9A-19C1-4EEC-89D0-2C2EA58B5BA2}" srcOrd="6" destOrd="0" presId="urn:microsoft.com/office/officeart/2011/layout/TabList"/>
    <dgm:cxn modelId="{B4CCF1E6-3D37-4739-882C-7CDD9DBD2146}" type="presParOf" srcId="{23B55D9A-19C1-4EEC-89D0-2C2EA58B5BA2}" destId="{18BD1D7E-0F8F-42E8-A01C-78D6E4A630AA}" srcOrd="0" destOrd="0" presId="urn:microsoft.com/office/officeart/2011/layout/TabList"/>
    <dgm:cxn modelId="{BDCFF797-64A1-48CF-91DF-82A0A7E5F600}" type="presParOf" srcId="{23B55D9A-19C1-4EEC-89D0-2C2EA58B5BA2}" destId="{AE184804-40B7-41E8-884F-CE0EB8D453DE}" srcOrd="1" destOrd="0" presId="urn:microsoft.com/office/officeart/2011/layout/TabList"/>
    <dgm:cxn modelId="{82E35929-E765-4FBD-B187-EEE49AD5E9D8}" type="presParOf" srcId="{23B55D9A-19C1-4EEC-89D0-2C2EA58B5BA2}" destId="{BD01C3A1-BB8B-4983-ADF8-0EE68A8A8991}" srcOrd="2" destOrd="0" presId="urn:microsoft.com/office/officeart/2011/layout/TabList"/>
    <dgm:cxn modelId="{8CB865A3-1FF0-48A5-A6FD-A4785F9A32BB}" type="presParOf" srcId="{F6FD394E-B59F-4573-BC1A-12F56FC74D51}" destId="{6129A7F3-EC37-43AB-BF65-B4C27D5948CE}"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4F3A1B-AF34-4E0D-AFBC-44B6120D3CDA}" type="doc">
      <dgm:prSet loTypeId="urn:microsoft.com/office/officeart/2005/8/layout/process1" loCatId="process" qsTypeId="urn:microsoft.com/office/officeart/2005/8/quickstyle/simple1" qsCatId="simple" csTypeId="urn:microsoft.com/office/officeart/2005/8/colors/accent1_2" csCatId="accent1" phldr="1"/>
      <dgm:spPr/>
    </dgm:pt>
    <dgm:pt modelId="{1D8D71EF-C56B-40EE-BB6A-D9AF2AAECA44}">
      <dgm:prSet phldrT="[Text]" custT="1"/>
      <dgm:spPr/>
      <dgm:t>
        <a:bodyPr/>
        <a:lstStyle/>
        <a:p>
          <a:r>
            <a:rPr lang="en-US" sz="1600" dirty="0"/>
            <a:t>Import</a:t>
          </a:r>
          <a:endParaRPr lang="en-US" sz="2800" dirty="0"/>
        </a:p>
      </dgm:t>
    </dgm:pt>
    <dgm:pt modelId="{77C6D21F-56CA-4480-8CF5-E447BEDBC892}" type="parTrans" cxnId="{D53C9755-7CB5-40F6-A3E0-BA2930949AAE}">
      <dgm:prSet/>
      <dgm:spPr/>
      <dgm:t>
        <a:bodyPr/>
        <a:lstStyle/>
        <a:p>
          <a:endParaRPr lang="en-US"/>
        </a:p>
      </dgm:t>
    </dgm:pt>
    <dgm:pt modelId="{24B0FBA4-8BD1-46B2-90C4-46D77D2D3D77}" type="sibTrans" cxnId="{D53C9755-7CB5-40F6-A3E0-BA2930949AAE}">
      <dgm:prSet/>
      <dgm:spPr/>
      <dgm:t>
        <a:bodyPr/>
        <a:lstStyle/>
        <a:p>
          <a:endParaRPr lang="en-US"/>
        </a:p>
      </dgm:t>
    </dgm:pt>
    <dgm:pt modelId="{AE669828-00ED-49A7-80BA-9F953FFA0B1C}">
      <dgm:prSet phldrT="[Text]" custT="1"/>
      <dgm:spPr/>
      <dgm:t>
        <a:bodyPr/>
        <a:lstStyle/>
        <a:p>
          <a:r>
            <a:rPr lang="en-US" sz="1800" dirty="0"/>
            <a:t>Fix Rows and Columns</a:t>
          </a:r>
        </a:p>
      </dgm:t>
    </dgm:pt>
    <dgm:pt modelId="{67C9996A-1EF2-44A9-BC85-E26E56B16C35}" type="parTrans" cxnId="{BCD8080B-B50F-4983-8F39-5E0983DD1686}">
      <dgm:prSet/>
      <dgm:spPr/>
      <dgm:t>
        <a:bodyPr/>
        <a:lstStyle/>
        <a:p>
          <a:endParaRPr lang="en-US"/>
        </a:p>
      </dgm:t>
    </dgm:pt>
    <dgm:pt modelId="{43BB5121-DCEC-48CD-A986-9B393A059CBC}" type="sibTrans" cxnId="{BCD8080B-B50F-4983-8F39-5E0983DD1686}">
      <dgm:prSet/>
      <dgm:spPr/>
      <dgm:t>
        <a:bodyPr/>
        <a:lstStyle/>
        <a:p>
          <a:endParaRPr lang="en-US"/>
        </a:p>
      </dgm:t>
    </dgm:pt>
    <dgm:pt modelId="{BF8475C8-480A-4E0E-8A32-613B7ABDA0C6}">
      <dgm:prSet phldrT="[Text]" custT="1"/>
      <dgm:spPr/>
      <dgm:t>
        <a:bodyPr/>
        <a:lstStyle/>
        <a:p>
          <a:r>
            <a:rPr lang="en-US" sz="1800" dirty="0"/>
            <a:t>Impute Missing Values</a:t>
          </a:r>
        </a:p>
      </dgm:t>
    </dgm:pt>
    <dgm:pt modelId="{EE7F646F-36FD-4A87-8791-43A556CF98F3}" type="parTrans" cxnId="{DE43CDEC-3192-4B85-906A-1FE72CECD37D}">
      <dgm:prSet/>
      <dgm:spPr/>
      <dgm:t>
        <a:bodyPr/>
        <a:lstStyle/>
        <a:p>
          <a:endParaRPr lang="en-US"/>
        </a:p>
      </dgm:t>
    </dgm:pt>
    <dgm:pt modelId="{C3B41480-8799-4627-91DB-004C5E0FCC60}" type="sibTrans" cxnId="{DE43CDEC-3192-4B85-906A-1FE72CECD37D}">
      <dgm:prSet/>
      <dgm:spPr/>
      <dgm:t>
        <a:bodyPr/>
        <a:lstStyle/>
        <a:p>
          <a:endParaRPr lang="en-US"/>
        </a:p>
      </dgm:t>
    </dgm:pt>
    <dgm:pt modelId="{2CA07D2C-C308-4384-B732-35B28E170A22}" type="pres">
      <dgm:prSet presAssocID="{414F3A1B-AF34-4E0D-AFBC-44B6120D3CDA}" presName="Name0" presStyleCnt="0">
        <dgm:presLayoutVars>
          <dgm:dir/>
          <dgm:resizeHandles val="exact"/>
        </dgm:presLayoutVars>
      </dgm:prSet>
      <dgm:spPr/>
    </dgm:pt>
    <dgm:pt modelId="{CF6E02D4-2291-4D58-8C01-B2821354A4A6}" type="pres">
      <dgm:prSet presAssocID="{1D8D71EF-C56B-40EE-BB6A-D9AF2AAECA44}" presName="node" presStyleLbl="node1" presStyleIdx="0" presStyleCnt="3" custScaleY="45381">
        <dgm:presLayoutVars>
          <dgm:bulletEnabled val="1"/>
        </dgm:presLayoutVars>
      </dgm:prSet>
      <dgm:spPr/>
      <dgm:t>
        <a:bodyPr/>
        <a:lstStyle/>
        <a:p>
          <a:endParaRPr lang="en-US"/>
        </a:p>
      </dgm:t>
    </dgm:pt>
    <dgm:pt modelId="{2063153C-26AD-4966-9880-862FC63F7454}" type="pres">
      <dgm:prSet presAssocID="{24B0FBA4-8BD1-46B2-90C4-46D77D2D3D77}" presName="sibTrans" presStyleLbl="sibTrans2D1" presStyleIdx="0" presStyleCnt="2"/>
      <dgm:spPr/>
      <dgm:t>
        <a:bodyPr/>
        <a:lstStyle/>
        <a:p>
          <a:endParaRPr lang="en-US"/>
        </a:p>
      </dgm:t>
    </dgm:pt>
    <dgm:pt modelId="{207733C3-F1D7-4D35-ADF9-6DB6C9D18D9F}" type="pres">
      <dgm:prSet presAssocID="{24B0FBA4-8BD1-46B2-90C4-46D77D2D3D77}" presName="connectorText" presStyleLbl="sibTrans2D1" presStyleIdx="0" presStyleCnt="2"/>
      <dgm:spPr/>
      <dgm:t>
        <a:bodyPr/>
        <a:lstStyle/>
        <a:p>
          <a:endParaRPr lang="en-US"/>
        </a:p>
      </dgm:t>
    </dgm:pt>
    <dgm:pt modelId="{3202CE9D-2A49-475A-84DE-4B65CA37B7FC}" type="pres">
      <dgm:prSet presAssocID="{AE669828-00ED-49A7-80BA-9F953FFA0B1C}" presName="node" presStyleLbl="node1" presStyleIdx="1" presStyleCnt="3" custScaleY="43980">
        <dgm:presLayoutVars>
          <dgm:bulletEnabled val="1"/>
        </dgm:presLayoutVars>
      </dgm:prSet>
      <dgm:spPr/>
      <dgm:t>
        <a:bodyPr/>
        <a:lstStyle/>
        <a:p>
          <a:endParaRPr lang="en-US"/>
        </a:p>
      </dgm:t>
    </dgm:pt>
    <dgm:pt modelId="{5354FA89-57C9-458B-9D29-149739962380}" type="pres">
      <dgm:prSet presAssocID="{43BB5121-DCEC-48CD-A986-9B393A059CBC}" presName="sibTrans" presStyleLbl="sibTrans2D1" presStyleIdx="1" presStyleCnt="2"/>
      <dgm:spPr/>
      <dgm:t>
        <a:bodyPr/>
        <a:lstStyle/>
        <a:p>
          <a:endParaRPr lang="en-US"/>
        </a:p>
      </dgm:t>
    </dgm:pt>
    <dgm:pt modelId="{39DBC701-F56E-4587-844A-7A607A15D6C9}" type="pres">
      <dgm:prSet presAssocID="{43BB5121-DCEC-48CD-A986-9B393A059CBC}" presName="connectorText" presStyleLbl="sibTrans2D1" presStyleIdx="1" presStyleCnt="2"/>
      <dgm:spPr/>
      <dgm:t>
        <a:bodyPr/>
        <a:lstStyle/>
        <a:p>
          <a:endParaRPr lang="en-US"/>
        </a:p>
      </dgm:t>
    </dgm:pt>
    <dgm:pt modelId="{A078A855-D0FB-4144-8F02-4342479D90E8}" type="pres">
      <dgm:prSet presAssocID="{BF8475C8-480A-4E0E-8A32-613B7ABDA0C6}" presName="node" presStyleLbl="node1" presStyleIdx="2" presStyleCnt="3" custScaleY="50812">
        <dgm:presLayoutVars>
          <dgm:bulletEnabled val="1"/>
        </dgm:presLayoutVars>
      </dgm:prSet>
      <dgm:spPr/>
      <dgm:t>
        <a:bodyPr/>
        <a:lstStyle/>
        <a:p>
          <a:endParaRPr lang="en-US"/>
        </a:p>
      </dgm:t>
    </dgm:pt>
  </dgm:ptLst>
  <dgm:cxnLst>
    <dgm:cxn modelId="{D4E2F727-4129-496B-87E3-81296ED3A82D}" type="presOf" srcId="{414F3A1B-AF34-4E0D-AFBC-44B6120D3CDA}" destId="{2CA07D2C-C308-4384-B732-35B28E170A22}" srcOrd="0" destOrd="0" presId="urn:microsoft.com/office/officeart/2005/8/layout/process1"/>
    <dgm:cxn modelId="{BCD8080B-B50F-4983-8F39-5E0983DD1686}" srcId="{414F3A1B-AF34-4E0D-AFBC-44B6120D3CDA}" destId="{AE669828-00ED-49A7-80BA-9F953FFA0B1C}" srcOrd="1" destOrd="0" parTransId="{67C9996A-1EF2-44A9-BC85-E26E56B16C35}" sibTransId="{43BB5121-DCEC-48CD-A986-9B393A059CBC}"/>
    <dgm:cxn modelId="{9C8CF598-EC27-460A-8B2C-0BF13D884E13}" type="presOf" srcId="{24B0FBA4-8BD1-46B2-90C4-46D77D2D3D77}" destId="{2063153C-26AD-4966-9880-862FC63F7454}" srcOrd="0" destOrd="0" presId="urn:microsoft.com/office/officeart/2005/8/layout/process1"/>
    <dgm:cxn modelId="{65B7723B-9CB0-4D1B-B3A5-2BEBB9CC5084}" type="presOf" srcId="{43BB5121-DCEC-48CD-A986-9B393A059CBC}" destId="{39DBC701-F56E-4587-844A-7A607A15D6C9}" srcOrd="1" destOrd="0" presId="urn:microsoft.com/office/officeart/2005/8/layout/process1"/>
    <dgm:cxn modelId="{292934C8-2039-42D4-9604-45F970B003F8}" type="presOf" srcId="{AE669828-00ED-49A7-80BA-9F953FFA0B1C}" destId="{3202CE9D-2A49-475A-84DE-4B65CA37B7FC}" srcOrd="0" destOrd="0" presId="urn:microsoft.com/office/officeart/2005/8/layout/process1"/>
    <dgm:cxn modelId="{248D90FF-EDC6-4450-9E8B-558E102AFCDD}" type="presOf" srcId="{1D8D71EF-C56B-40EE-BB6A-D9AF2AAECA44}" destId="{CF6E02D4-2291-4D58-8C01-B2821354A4A6}" srcOrd="0" destOrd="0" presId="urn:microsoft.com/office/officeart/2005/8/layout/process1"/>
    <dgm:cxn modelId="{FC3884EB-689F-49F8-992A-385D1A0AE730}" type="presOf" srcId="{43BB5121-DCEC-48CD-A986-9B393A059CBC}" destId="{5354FA89-57C9-458B-9D29-149739962380}" srcOrd="0" destOrd="0" presId="urn:microsoft.com/office/officeart/2005/8/layout/process1"/>
    <dgm:cxn modelId="{985A8C5E-E95F-4B34-862F-B0377CD1A65A}" type="presOf" srcId="{24B0FBA4-8BD1-46B2-90C4-46D77D2D3D77}" destId="{207733C3-F1D7-4D35-ADF9-6DB6C9D18D9F}" srcOrd="1" destOrd="0" presId="urn:microsoft.com/office/officeart/2005/8/layout/process1"/>
    <dgm:cxn modelId="{465202B8-BDC2-4570-989D-928C7CAD466A}" type="presOf" srcId="{BF8475C8-480A-4E0E-8A32-613B7ABDA0C6}" destId="{A078A855-D0FB-4144-8F02-4342479D90E8}" srcOrd="0" destOrd="0" presId="urn:microsoft.com/office/officeart/2005/8/layout/process1"/>
    <dgm:cxn modelId="{DE43CDEC-3192-4B85-906A-1FE72CECD37D}" srcId="{414F3A1B-AF34-4E0D-AFBC-44B6120D3CDA}" destId="{BF8475C8-480A-4E0E-8A32-613B7ABDA0C6}" srcOrd="2" destOrd="0" parTransId="{EE7F646F-36FD-4A87-8791-43A556CF98F3}" sibTransId="{C3B41480-8799-4627-91DB-004C5E0FCC60}"/>
    <dgm:cxn modelId="{D53C9755-7CB5-40F6-A3E0-BA2930949AAE}" srcId="{414F3A1B-AF34-4E0D-AFBC-44B6120D3CDA}" destId="{1D8D71EF-C56B-40EE-BB6A-D9AF2AAECA44}" srcOrd="0" destOrd="0" parTransId="{77C6D21F-56CA-4480-8CF5-E447BEDBC892}" sibTransId="{24B0FBA4-8BD1-46B2-90C4-46D77D2D3D77}"/>
    <dgm:cxn modelId="{3DAE4D7A-CAAB-4D57-A313-3826CD60B9BC}" type="presParOf" srcId="{2CA07D2C-C308-4384-B732-35B28E170A22}" destId="{CF6E02D4-2291-4D58-8C01-B2821354A4A6}" srcOrd="0" destOrd="0" presId="urn:microsoft.com/office/officeart/2005/8/layout/process1"/>
    <dgm:cxn modelId="{D7C20E72-55C2-4A7D-BAF6-C559B37A1898}" type="presParOf" srcId="{2CA07D2C-C308-4384-B732-35B28E170A22}" destId="{2063153C-26AD-4966-9880-862FC63F7454}" srcOrd="1" destOrd="0" presId="urn:microsoft.com/office/officeart/2005/8/layout/process1"/>
    <dgm:cxn modelId="{4E112956-0B58-4311-B8D0-1D2AEA6B93CA}" type="presParOf" srcId="{2063153C-26AD-4966-9880-862FC63F7454}" destId="{207733C3-F1D7-4D35-ADF9-6DB6C9D18D9F}" srcOrd="0" destOrd="0" presId="urn:microsoft.com/office/officeart/2005/8/layout/process1"/>
    <dgm:cxn modelId="{B756BE15-FD9A-4C81-BBCB-BADE6DD66707}" type="presParOf" srcId="{2CA07D2C-C308-4384-B732-35B28E170A22}" destId="{3202CE9D-2A49-475A-84DE-4B65CA37B7FC}" srcOrd="2" destOrd="0" presId="urn:microsoft.com/office/officeart/2005/8/layout/process1"/>
    <dgm:cxn modelId="{2F521286-42DF-44E5-9CF3-2854009FFE9B}" type="presParOf" srcId="{2CA07D2C-C308-4384-B732-35B28E170A22}" destId="{5354FA89-57C9-458B-9D29-149739962380}" srcOrd="3" destOrd="0" presId="urn:microsoft.com/office/officeart/2005/8/layout/process1"/>
    <dgm:cxn modelId="{B58F67DE-A287-4FF9-A94A-1FBA23487F78}" type="presParOf" srcId="{5354FA89-57C9-458B-9D29-149739962380}" destId="{39DBC701-F56E-4587-844A-7A607A15D6C9}" srcOrd="0" destOrd="0" presId="urn:microsoft.com/office/officeart/2005/8/layout/process1"/>
    <dgm:cxn modelId="{DFAAF8FD-5F20-4ED6-A93D-32F33BEA3696}" type="presParOf" srcId="{2CA07D2C-C308-4384-B732-35B28E170A22}" destId="{A078A855-D0FB-4144-8F02-4342479D90E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4F3A1B-AF34-4E0D-AFBC-44B6120D3CDA}" type="doc">
      <dgm:prSet loTypeId="urn:microsoft.com/office/officeart/2005/8/layout/process1" loCatId="process" qsTypeId="urn:microsoft.com/office/officeart/2005/8/quickstyle/simple1" qsCatId="simple" csTypeId="urn:microsoft.com/office/officeart/2005/8/colors/accent1_2" csCatId="accent1" phldr="1"/>
      <dgm:spPr/>
    </dgm:pt>
    <dgm:pt modelId="{1D8D71EF-C56B-40EE-BB6A-D9AF2AAECA44}">
      <dgm:prSet phldrT="[Text]" custT="1"/>
      <dgm:spPr/>
      <dgm:t>
        <a:bodyPr/>
        <a:lstStyle/>
        <a:p>
          <a:r>
            <a:rPr lang="en-US" sz="1600" dirty="0"/>
            <a:t>Fix and Derive Values</a:t>
          </a:r>
          <a:endParaRPr lang="en-US" sz="2800" dirty="0"/>
        </a:p>
      </dgm:t>
    </dgm:pt>
    <dgm:pt modelId="{77C6D21F-56CA-4480-8CF5-E447BEDBC892}" type="parTrans" cxnId="{D53C9755-7CB5-40F6-A3E0-BA2930949AAE}">
      <dgm:prSet/>
      <dgm:spPr/>
      <dgm:t>
        <a:bodyPr/>
        <a:lstStyle/>
        <a:p>
          <a:endParaRPr lang="en-US"/>
        </a:p>
      </dgm:t>
    </dgm:pt>
    <dgm:pt modelId="{24B0FBA4-8BD1-46B2-90C4-46D77D2D3D77}" type="sibTrans" cxnId="{D53C9755-7CB5-40F6-A3E0-BA2930949AAE}">
      <dgm:prSet/>
      <dgm:spPr/>
      <dgm:t>
        <a:bodyPr/>
        <a:lstStyle/>
        <a:p>
          <a:endParaRPr lang="en-US"/>
        </a:p>
      </dgm:t>
    </dgm:pt>
    <dgm:pt modelId="{AE669828-00ED-49A7-80BA-9F953FFA0B1C}">
      <dgm:prSet phldrT="[Text]" custT="1"/>
      <dgm:spPr/>
      <dgm:t>
        <a:bodyPr/>
        <a:lstStyle/>
        <a:p>
          <a:r>
            <a:rPr lang="en-US" sz="1800" dirty="0"/>
            <a:t>Fix Data types</a:t>
          </a:r>
        </a:p>
      </dgm:t>
    </dgm:pt>
    <dgm:pt modelId="{67C9996A-1EF2-44A9-BC85-E26E56B16C35}" type="parTrans" cxnId="{BCD8080B-B50F-4983-8F39-5E0983DD1686}">
      <dgm:prSet/>
      <dgm:spPr/>
      <dgm:t>
        <a:bodyPr/>
        <a:lstStyle/>
        <a:p>
          <a:endParaRPr lang="en-US"/>
        </a:p>
      </dgm:t>
    </dgm:pt>
    <dgm:pt modelId="{43BB5121-DCEC-48CD-A986-9B393A059CBC}" type="sibTrans" cxnId="{BCD8080B-B50F-4983-8F39-5E0983DD1686}">
      <dgm:prSet/>
      <dgm:spPr/>
      <dgm:t>
        <a:bodyPr/>
        <a:lstStyle/>
        <a:p>
          <a:endParaRPr lang="en-US"/>
        </a:p>
      </dgm:t>
    </dgm:pt>
    <dgm:pt modelId="{BF8475C8-480A-4E0E-8A32-613B7ABDA0C6}">
      <dgm:prSet phldrT="[Text]" custT="1"/>
      <dgm:spPr/>
      <dgm:t>
        <a:bodyPr/>
        <a:lstStyle/>
        <a:p>
          <a:r>
            <a:rPr lang="en-US" sz="1800" dirty="0"/>
            <a:t>Filter Data</a:t>
          </a:r>
        </a:p>
      </dgm:t>
    </dgm:pt>
    <dgm:pt modelId="{EE7F646F-36FD-4A87-8791-43A556CF98F3}" type="parTrans" cxnId="{DE43CDEC-3192-4B85-906A-1FE72CECD37D}">
      <dgm:prSet/>
      <dgm:spPr/>
      <dgm:t>
        <a:bodyPr/>
        <a:lstStyle/>
        <a:p>
          <a:endParaRPr lang="en-US"/>
        </a:p>
      </dgm:t>
    </dgm:pt>
    <dgm:pt modelId="{C3B41480-8799-4627-91DB-004C5E0FCC60}" type="sibTrans" cxnId="{DE43CDEC-3192-4B85-906A-1FE72CECD37D}">
      <dgm:prSet/>
      <dgm:spPr/>
      <dgm:t>
        <a:bodyPr/>
        <a:lstStyle/>
        <a:p>
          <a:endParaRPr lang="en-US"/>
        </a:p>
      </dgm:t>
    </dgm:pt>
    <dgm:pt modelId="{2CA07D2C-C308-4384-B732-35B28E170A22}" type="pres">
      <dgm:prSet presAssocID="{414F3A1B-AF34-4E0D-AFBC-44B6120D3CDA}" presName="Name0" presStyleCnt="0">
        <dgm:presLayoutVars>
          <dgm:dir/>
          <dgm:resizeHandles val="exact"/>
        </dgm:presLayoutVars>
      </dgm:prSet>
      <dgm:spPr/>
    </dgm:pt>
    <dgm:pt modelId="{CF6E02D4-2291-4D58-8C01-B2821354A4A6}" type="pres">
      <dgm:prSet presAssocID="{1D8D71EF-C56B-40EE-BB6A-D9AF2AAECA44}" presName="node" presStyleLbl="node1" presStyleIdx="0" presStyleCnt="3" custScaleY="45381">
        <dgm:presLayoutVars>
          <dgm:bulletEnabled val="1"/>
        </dgm:presLayoutVars>
      </dgm:prSet>
      <dgm:spPr/>
      <dgm:t>
        <a:bodyPr/>
        <a:lstStyle/>
        <a:p>
          <a:endParaRPr lang="en-US"/>
        </a:p>
      </dgm:t>
    </dgm:pt>
    <dgm:pt modelId="{2063153C-26AD-4966-9880-862FC63F7454}" type="pres">
      <dgm:prSet presAssocID="{24B0FBA4-8BD1-46B2-90C4-46D77D2D3D77}" presName="sibTrans" presStyleLbl="sibTrans2D1" presStyleIdx="0" presStyleCnt="2"/>
      <dgm:spPr/>
      <dgm:t>
        <a:bodyPr/>
        <a:lstStyle/>
        <a:p>
          <a:endParaRPr lang="en-US"/>
        </a:p>
      </dgm:t>
    </dgm:pt>
    <dgm:pt modelId="{207733C3-F1D7-4D35-ADF9-6DB6C9D18D9F}" type="pres">
      <dgm:prSet presAssocID="{24B0FBA4-8BD1-46B2-90C4-46D77D2D3D77}" presName="connectorText" presStyleLbl="sibTrans2D1" presStyleIdx="0" presStyleCnt="2"/>
      <dgm:spPr/>
      <dgm:t>
        <a:bodyPr/>
        <a:lstStyle/>
        <a:p>
          <a:endParaRPr lang="en-US"/>
        </a:p>
      </dgm:t>
    </dgm:pt>
    <dgm:pt modelId="{3202CE9D-2A49-475A-84DE-4B65CA37B7FC}" type="pres">
      <dgm:prSet presAssocID="{AE669828-00ED-49A7-80BA-9F953FFA0B1C}" presName="node" presStyleLbl="node1" presStyleIdx="1" presStyleCnt="3" custScaleY="43980">
        <dgm:presLayoutVars>
          <dgm:bulletEnabled val="1"/>
        </dgm:presLayoutVars>
      </dgm:prSet>
      <dgm:spPr/>
      <dgm:t>
        <a:bodyPr/>
        <a:lstStyle/>
        <a:p>
          <a:endParaRPr lang="en-US"/>
        </a:p>
      </dgm:t>
    </dgm:pt>
    <dgm:pt modelId="{5354FA89-57C9-458B-9D29-149739962380}" type="pres">
      <dgm:prSet presAssocID="{43BB5121-DCEC-48CD-A986-9B393A059CBC}" presName="sibTrans" presStyleLbl="sibTrans2D1" presStyleIdx="1" presStyleCnt="2"/>
      <dgm:spPr/>
      <dgm:t>
        <a:bodyPr/>
        <a:lstStyle/>
        <a:p>
          <a:endParaRPr lang="en-US"/>
        </a:p>
      </dgm:t>
    </dgm:pt>
    <dgm:pt modelId="{39DBC701-F56E-4587-844A-7A607A15D6C9}" type="pres">
      <dgm:prSet presAssocID="{43BB5121-DCEC-48CD-A986-9B393A059CBC}" presName="connectorText" presStyleLbl="sibTrans2D1" presStyleIdx="1" presStyleCnt="2"/>
      <dgm:spPr/>
      <dgm:t>
        <a:bodyPr/>
        <a:lstStyle/>
        <a:p>
          <a:endParaRPr lang="en-US"/>
        </a:p>
      </dgm:t>
    </dgm:pt>
    <dgm:pt modelId="{A078A855-D0FB-4144-8F02-4342479D90E8}" type="pres">
      <dgm:prSet presAssocID="{BF8475C8-480A-4E0E-8A32-613B7ABDA0C6}" presName="node" presStyleLbl="node1" presStyleIdx="2" presStyleCnt="3" custScaleY="50812">
        <dgm:presLayoutVars>
          <dgm:bulletEnabled val="1"/>
        </dgm:presLayoutVars>
      </dgm:prSet>
      <dgm:spPr/>
      <dgm:t>
        <a:bodyPr/>
        <a:lstStyle/>
        <a:p>
          <a:endParaRPr lang="en-US"/>
        </a:p>
      </dgm:t>
    </dgm:pt>
  </dgm:ptLst>
  <dgm:cxnLst>
    <dgm:cxn modelId="{D4E2F727-4129-496B-87E3-81296ED3A82D}" type="presOf" srcId="{414F3A1B-AF34-4E0D-AFBC-44B6120D3CDA}" destId="{2CA07D2C-C308-4384-B732-35B28E170A22}" srcOrd="0" destOrd="0" presId="urn:microsoft.com/office/officeart/2005/8/layout/process1"/>
    <dgm:cxn modelId="{BCD8080B-B50F-4983-8F39-5E0983DD1686}" srcId="{414F3A1B-AF34-4E0D-AFBC-44B6120D3CDA}" destId="{AE669828-00ED-49A7-80BA-9F953FFA0B1C}" srcOrd="1" destOrd="0" parTransId="{67C9996A-1EF2-44A9-BC85-E26E56B16C35}" sibTransId="{43BB5121-DCEC-48CD-A986-9B393A059CBC}"/>
    <dgm:cxn modelId="{9C8CF598-EC27-460A-8B2C-0BF13D884E13}" type="presOf" srcId="{24B0FBA4-8BD1-46B2-90C4-46D77D2D3D77}" destId="{2063153C-26AD-4966-9880-862FC63F7454}" srcOrd="0" destOrd="0" presId="urn:microsoft.com/office/officeart/2005/8/layout/process1"/>
    <dgm:cxn modelId="{65B7723B-9CB0-4D1B-B3A5-2BEBB9CC5084}" type="presOf" srcId="{43BB5121-DCEC-48CD-A986-9B393A059CBC}" destId="{39DBC701-F56E-4587-844A-7A607A15D6C9}" srcOrd="1" destOrd="0" presId="urn:microsoft.com/office/officeart/2005/8/layout/process1"/>
    <dgm:cxn modelId="{292934C8-2039-42D4-9604-45F970B003F8}" type="presOf" srcId="{AE669828-00ED-49A7-80BA-9F953FFA0B1C}" destId="{3202CE9D-2A49-475A-84DE-4B65CA37B7FC}" srcOrd="0" destOrd="0" presId="urn:microsoft.com/office/officeart/2005/8/layout/process1"/>
    <dgm:cxn modelId="{248D90FF-EDC6-4450-9E8B-558E102AFCDD}" type="presOf" srcId="{1D8D71EF-C56B-40EE-BB6A-D9AF2AAECA44}" destId="{CF6E02D4-2291-4D58-8C01-B2821354A4A6}" srcOrd="0" destOrd="0" presId="urn:microsoft.com/office/officeart/2005/8/layout/process1"/>
    <dgm:cxn modelId="{FC3884EB-689F-49F8-992A-385D1A0AE730}" type="presOf" srcId="{43BB5121-DCEC-48CD-A986-9B393A059CBC}" destId="{5354FA89-57C9-458B-9D29-149739962380}" srcOrd="0" destOrd="0" presId="urn:microsoft.com/office/officeart/2005/8/layout/process1"/>
    <dgm:cxn modelId="{985A8C5E-E95F-4B34-862F-B0377CD1A65A}" type="presOf" srcId="{24B0FBA4-8BD1-46B2-90C4-46D77D2D3D77}" destId="{207733C3-F1D7-4D35-ADF9-6DB6C9D18D9F}" srcOrd="1" destOrd="0" presId="urn:microsoft.com/office/officeart/2005/8/layout/process1"/>
    <dgm:cxn modelId="{465202B8-BDC2-4570-989D-928C7CAD466A}" type="presOf" srcId="{BF8475C8-480A-4E0E-8A32-613B7ABDA0C6}" destId="{A078A855-D0FB-4144-8F02-4342479D90E8}" srcOrd="0" destOrd="0" presId="urn:microsoft.com/office/officeart/2005/8/layout/process1"/>
    <dgm:cxn modelId="{DE43CDEC-3192-4B85-906A-1FE72CECD37D}" srcId="{414F3A1B-AF34-4E0D-AFBC-44B6120D3CDA}" destId="{BF8475C8-480A-4E0E-8A32-613B7ABDA0C6}" srcOrd="2" destOrd="0" parTransId="{EE7F646F-36FD-4A87-8791-43A556CF98F3}" sibTransId="{C3B41480-8799-4627-91DB-004C5E0FCC60}"/>
    <dgm:cxn modelId="{D53C9755-7CB5-40F6-A3E0-BA2930949AAE}" srcId="{414F3A1B-AF34-4E0D-AFBC-44B6120D3CDA}" destId="{1D8D71EF-C56B-40EE-BB6A-D9AF2AAECA44}" srcOrd="0" destOrd="0" parTransId="{77C6D21F-56CA-4480-8CF5-E447BEDBC892}" sibTransId="{24B0FBA4-8BD1-46B2-90C4-46D77D2D3D77}"/>
    <dgm:cxn modelId="{3DAE4D7A-CAAB-4D57-A313-3826CD60B9BC}" type="presParOf" srcId="{2CA07D2C-C308-4384-B732-35B28E170A22}" destId="{CF6E02D4-2291-4D58-8C01-B2821354A4A6}" srcOrd="0" destOrd="0" presId="urn:microsoft.com/office/officeart/2005/8/layout/process1"/>
    <dgm:cxn modelId="{D7C20E72-55C2-4A7D-BAF6-C559B37A1898}" type="presParOf" srcId="{2CA07D2C-C308-4384-B732-35B28E170A22}" destId="{2063153C-26AD-4966-9880-862FC63F7454}" srcOrd="1" destOrd="0" presId="urn:microsoft.com/office/officeart/2005/8/layout/process1"/>
    <dgm:cxn modelId="{4E112956-0B58-4311-B8D0-1D2AEA6B93CA}" type="presParOf" srcId="{2063153C-26AD-4966-9880-862FC63F7454}" destId="{207733C3-F1D7-4D35-ADF9-6DB6C9D18D9F}" srcOrd="0" destOrd="0" presId="urn:microsoft.com/office/officeart/2005/8/layout/process1"/>
    <dgm:cxn modelId="{B756BE15-FD9A-4C81-BBCB-BADE6DD66707}" type="presParOf" srcId="{2CA07D2C-C308-4384-B732-35B28E170A22}" destId="{3202CE9D-2A49-475A-84DE-4B65CA37B7FC}" srcOrd="2" destOrd="0" presId="urn:microsoft.com/office/officeart/2005/8/layout/process1"/>
    <dgm:cxn modelId="{2F521286-42DF-44E5-9CF3-2854009FFE9B}" type="presParOf" srcId="{2CA07D2C-C308-4384-B732-35B28E170A22}" destId="{5354FA89-57C9-458B-9D29-149739962380}" srcOrd="3" destOrd="0" presId="urn:microsoft.com/office/officeart/2005/8/layout/process1"/>
    <dgm:cxn modelId="{B58F67DE-A287-4FF9-A94A-1FBA23487F78}" type="presParOf" srcId="{5354FA89-57C9-458B-9D29-149739962380}" destId="{39DBC701-F56E-4587-844A-7A607A15D6C9}" srcOrd="0" destOrd="0" presId="urn:microsoft.com/office/officeart/2005/8/layout/process1"/>
    <dgm:cxn modelId="{DFAAF8FD-5F20-4ED6-A93D-32F33BEA3696}" type="presParOf" srcId="{2CA07D2C-C308-4384-B732-35B28E170A22}" destId="{A078A855-D0FB-4144-8F02-4342479D90E8}"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327528-9A9A-4C59-A823-AB8D8EFF7603}"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E650F627-004A-4287-982A-232738C5464F}">
      <dgm:prSet phldrT="[Text]"/>
      <dgm:spPr/>
      <dgm:t>
        <a:bodyPr/>
        <a:lstStyle/>
        <a:p>
          <a:r>
            <a:rPr lang="en-US" dirty="0"/>
            <a:t>Performed</a:t>
          </a:r>
        </a:p>
      </dgm:t>
    </dgm:pt>
    <dgm:pt modelId="{D0429BE7-918F-46B0-8846-588CF9BDFAD6}" type="parTrans" cxnId="{B0B60E38-032F-4211-B62E-FE09363899E0}">
      <dgm:prSet/>
      <dgm:spPr/>
      <dgm:t>
        <a:bodyPr/>
        <a:lstStyle/>
        <a:p>
          <a:endParaRPr lang="en-US"/>
        </a:p>
      </dgm:t>
    </dgm:pt>
    <dgm:pt modelId="{5F6C2381-16F1-4754-940E-6E35C5B706DB}" type="sibTrans" cxnId="{B0B60E38-032F-4211-B62E-FE09363899E0}">
      <dgm:prSet/>
      <dgm:spPr/>
      <dgm:t>
        <a:bodyPr/>
        <a:lstStyle/>
        <a:p>
          <a:endParaRPr lang="en-US"/>
        </a:p>
      </dgm:t>
    </dgm:pt>
    <dgm:pt modelId="{4FE7E451-5FD3-4D4E-9285-5217656F1671}">
      <dgm:prSet phldrT="[Text]"/>
      <dgm:spPr/>
      <dgm:t>
        <a:bodyPr/>
        <a:lstStyle/>
        <a:p>
          <a:r>
            <a:rPr lang="en-US" dirty="0"/>
            <a:t>Univariate Analysis</a:t>
          </a:r>
        </a:p>
      </dgm:t>
    </dgm:pt>
    <dgm:pt modelId="{61ADA359-A846-4C2F-A8B5-30A528FCEF6A}" type="parTrans" cxnId="{411949B4-A132-43E1-B611-5055DC5F38D9}">
      <dgm:prSet/>
      <dgm:spPr/>
      <dgm:t>
        <a:bodyPr/>
        <a:lstStyle/>
        <a:p>
          <a:endParaRPr lang="en-US"/>
        </a:p>
      </dgm:t>
    </dgm:pt>
    <dgm:pt modelId="{5CEE2336-B074-4BFF-AE57-6BB762981547}" type="sibTrans" cxnId="{411949B4-A132-43E1-B611-5055DC5F38D9}">
      <dgm:prSet/>
      <dgm:spPr/>
      <dgm:t>
        <a:bodyPr/>
        <a:lstStyle/>
        <a:p>
          <a:endParaRPr lang="en-US"/>
        </a:p>
      </dgm:t>
    </dgm:pt>
    <dgm:pt modelId="{C40ABAC4-69B5-4D12-A40A-2238885EA0B5}">
      <dgm:prSet phldrT="[Text]"/>
      <dgm:spPr/>
      <dgm:t>
        <a:bodyPr/>
        <a:lstStyle/>
        <a:p>
          <a:r>
            <a:rPr lang="en-US" dirty="0"/>
            <a:t>Performed</a:t>
          </a:r>
        </a:p>
      </dgm:t>
    </dgm:pt>
    <dgm:pt modelId="{50B3BEB4-B738-4C5A-87F5-FFAF22C1CA1D}" type="parTrans" cxnId="{785CCF16-9572-4C43-A91A-BE89FC0132E3}">
      <dgm:prSet/>
      <dgm:spPr/>
      <dgm:t>
        <a:bodyPr/>
        <a:lstStyle/>
        <a:p>
          <a:endParaRPr lang="en-US"/>
        </a:p>
      </dgm:t>
    </dgm:pt>
    <dgm:pt modelId="{AB499946-725C-4F28-BB2D-EC38924AE0BE}" type="sibTrans" cxnId="{785CCF16-9572-4C43-A91A-BE89FC0132E3}">
      <dgm:prSet/>
      <dgm:spPr/>
      <dgm:t>
        <a:bodyPr/>
        <a:lstStyle/>
        <a:p>
          <a:endParaRPr lang="en-US"/>
        </a:p>
      </dgm:t>
    </dgm:pt>
    <dgm:pt modelId="{6C600472-2208-4C1D-A94B-B3E4DFB0C820}">
      <dgm:prSet phldrT="[Text]"/>
      <dgm:spPr/>
      <dgm:t>
        <a:bodyPr/>
        <a:lstStyle/>
        <a:p>
          <a:r>
            <a:rPr lang="en-US" dirty="0"/>
            <a:t>Segmented Univariate Analysis</a:t>
          </a:r>
        </a:p>
      </dgm:t>
    </dgm:pt>
    <dgm:pt modelId="{26CC38C7-3646-42DC-A6A4-A0A81A1CEB88}" type="parTrans" cxnId="{F5B3CEC8-846A-4C97-96EA-3B2209059AD3}">
      <dgm:prSet/>
      <dgm:spPr/>
      <dgm:t>
        <a:bodyPr/>
        <a:lstStyle/>
        <a:p>
          <a:endParaRPr lang="en-US"/>
        </a:p>
      </dgm:t>
    </dgm:pt>
    <dgm:pt modelId="{B227E485-2597-4513-A0FA-684D95C6C9F5}" type="sibTrans" cxnId="{F5B3CEC8-846A-4C97-96EA-3B2209059AD3}">
      <dgm:prSet/>
      <dgm:spPr/>
      <dgm:t>
        <a:bodyPr/>
        <a:lstStyle/>
        <a:p>
          <a:endParaRPr lang="en-US"/>
        </a:p>
      </dgm:t>
    </dgm:pt>
    <dgm:pt modelId="{888291CE-6B38-4255-A8F8-E64120A89001}">
      <dgm:prSet phldrT="[Text]"/>
      <dgm:spPr/>
      <dgm:t>
        <a:bodyPr/>
        <a:lstStyle/>
        <a:p>
          <a:r>
            <a:rPr lang="en-US" dirty="0"/>
            <a:t>Performed</a:t>
          </a:r>
        </a:p>
      </dgm:t>
    </dgm:pt>
    <dgm:pt modelId="{94727F8F-27F5-49EC-8726-495023D83CE8}" type="parTrans" cxnId="{A3713FAD-2BB3-44D5-B8F9-DC9650B58CC2}">
      <dgm:prSet/>
      <dgm:spPr/>
      <dgm:t>
        <a:bodyPr/>
        <a:lstStyle/>
        <a:p>
          <a:endParaRPr lang="en-US"/>
        </a:p>
      </dgm:t>
    </dgm:pt>
    <dgm:pt modelId="{3BAF14E2-1B5A-40DD-835C-1AD5327287A6}" type="sibTrans" cxnId="{A3713FAD-2BB3-44D5-B8F9-DC9650B58CC2}">
      <dgm:prSet/>
      <dgm:spPr/>
      <dgm:t>
        <a:bodyPr/>
        <a:lstStyle/>
        <a:p>
          <a:endParaRPr lang="en-US"/>
        </a:p>
      </dgm:t>
    </dgm:pt>
    <dgm:pt modelId="{4E8623F5-E9F9-4A83-B8B4-3AB6FFC24369}">
      <dgm:prSet phldrT="[Text]"/>
      <dgm:spPr/>
      <dgm:t>
        <a:bodyPr/>
        <a:lstStyle/>
        <a:p>
          <a:r>
            <a:rPr lang="en-US" dirty="0"/>
            <a:t>Bivariate Analysis</a:t>
          </a:r>
        </a:p>
      </dgm:t>
    </dgm:pt>
    <dgm:pt modelId="{13D6FD7F-1DE8-414B-B5DC-D2A34CEF7EFC}" type="parTrans" cxnId="{88D45DE8-0C2B-4E5A-8214-98BE37B433D8}">
      <dgm:prSet/>
      <dgm:spPr/>
      <dgm:t>
        <a:bodyPr/>
        <a:lstStyle/>
        <a:p>
          <a:endParaRPr lang="en-US"/>
        </a:p>
      </dgm:t>
    </dgm:pt>
    <dgm:pt modelId="{032B4423-3419-4590-AD4B-148492A9241B}" type="sibTrans" cxnId="{88D45DE8-0C2B-4E5A-8214-98BE37B433D8}">
      <dgm:prSet/>
      <dgm:spPr/>
      <dgm:t>
        <a:bodyPr/>
        <a:lstStyle/>
        <a:p>
          <a:endParaRPr lang="en-US"/>
        </a:p>
      </dgm:t>
    </dgm:pt>
    <dgm:pt modelId="{E6282A2F-7091-4EF5-B44E-8B7415E9F6FA}" type="pres">
      <dgm:prSet presAssocID="{4E327528-9A9A-4C59-A823-AB8D8EFF7603}" presName="Name0" presStyleCnt="0">
        <dgm:presLayoutVars>
          <dgm:dir/>
          <dgm:animLvl val="lvl"/>
          <dgm:resizeHandles val="exact"/>
        </dgm:presLayoutVars>
      </dgm:prSet>
      <dgm:spPr/>
      <dgm:t>
        <a:bodyPr/>
        <a:lstStyle/>
        <a:p>
          <a:endParaRPr lang="en-US"/>
        </a:p>
      </dgm:t>
    </dgm:pt>
    <dgm:pt modelId="{A0533D5A-2AFF-4C40-8847-9DCB8C0331F2}" type="pres">
      <dgm:prSet presAssocID="{E650F627-004A-4287-982A-232738C5464F}" presName="compositeNode" presStyleCnt="0">
        <dgm:presLayoutVars>
          <dgm:bulletEnabled val="1"/>
        </dgm:presLayoutVars>
      </dgm:prSet>
      <dgm:spPr/>
    </dgm:pt>
    <dgm:pt modelId="{7E941362-C27E-4283-A37D-E1E8138F4DFD}" type="pres">
      <dgm:prSet presAssocID="{E650F627-004A-4287-982A-232738C5464F}" presName="bgRect" presStyleLbl="node1" presStyleIdx="0" presStyleCnt="3"/>
      <dgm:spPr/>
      <dgm:t>
        <a:bodyPr/>
        <a:lstStyle/>
        <a:p>
          <a:endParaRPr lang="en-US"/>
        </a:p>
      </dgm:t>
    </dgm:pt>
    <dgm:pt modelId="{F5A0B74B-10DA-4E00-8CCF-A2549B6256D1}" type="pres">
      <dgm:prSet presAssocID="{E650F627-004A-4287-982A-232738C5464F}" presName="parentNode" presStyleLbl="node1" presStyleIdx="0" presStyleCnt="3">
        <dgm:presLayoutVars>
          <dgm:chMax val="0"/>
          <dgm:bulletEnabled val="1"/>
        </dgm:presLayoutVars>
      </dgm:prSet>
      <dgm:spPr/>
      <dgm:t>
        <a:bodyPr/>
        <a:lstStyle/>
        <a:p>
          <a:endParaRPr lang="en-US"/>
        </a:p>
      </dgm:t>
    </dgm:pt>
    <dgm:pt modelId="{FC6AFACC-5BBF-4E4D-A532-45E9AB74112C}" type="pres">
      <dgm:prSet presAssocID="{E650F627-004A-4287-982A-232738C5464F}" presName="childNode" presStyleLbl="node1" presStyleIdx="0" presStyleCnt="3">
        <dgm:presLayoutVars>
          <dgm:bulletEnabled val="1"/>
        </dgm:presLayoutVars>
      </dgm:prSet>
      <dgm:spPr/>
      <dgm:t>
        <a:bodyPr/>
        <a:lstStyle/>
        <a:p>
          <a:endParaRPr lang="en-US"/>
        </a:p>
      </dgm:t>
    </dgm:pt>
    <dgm:pt modelId="{6DC5ACEA-4CA3-46B0-A88F-4AD6FDEFD18A}" type="pres">
      <dgm:prSet presAssocID="{5F6C2381-16F1-4754-940E-6E35C5B706DB}" presName="hSp" presStyleCnt="0"/>
      <dgm:spPr/>
    </dgm:pt>
    <dgm:pt modelId="{66F24926-0EC8-4D45-A5AF-E870273EC54F}" type="pres">
      <dgm:prSet presAssocID="{5F6C2381-16F1-4754-940E-6E35C5B706DB}" presName="vProcSp" presStyleCnt="0"/>
      <dgm:spPr/>
    </dgm:pt>
    <dgm:pt modelId="{ADAA6892-5299-4FEB-8146-FD822A5E27F5}" type="pres">
      <dgm:prSet presAssocID="{5F6C2381-16F1-4754-940E-6E35C5B706DB}" presName="vSp1" presStyleCnt="0"/>
      <dgm:spPr/>
    </dgm:pt>
    <dgm:pt modelId="{126F32FB-38BA-45A3-99C3-A1B1429257C0}" type="pres">
      <dgm:prSet presAssocID="{5F6C2381-16F1-4754-940E-6E35C5B706DB}" presName="simulatedConn" presStyleLbl="solidFgAcc1" presStyleIdx="0" presStyleCnt="2"/>
      <dgm:spPr/>
    </dgm:pt>
    <dgm:pt modelId="{792C5D49-65D4-4DE3-A0DD-F8C5B41D6D37}" type="pres">
      <dgm:prSet presAssocID="{5F6C2381-16F1-4754-940E-6E35C5B706DB}" presName="vSp2" presStyleCnt="0"/>
      <dgm:spPr/>
    </dgm:pt>
    <dgm:pt modelId="{CD84B941-7141-4704-BA3F-27429704F51F}" type="pres">
      <dgm:prSet presAssocID="{5F6C2381-16F1-4754-940E-6E35C5B706DB}" presName="sibTrans" presStyleCnt="0"/>
      <dgm:spPr/>
    </dgm:pt>
    <dgm:pt modelId="{FFC0EA4D-AF5C-4AE1-8F8B-0471EFB108A3}" type="pres">
      <dgm:prSet presAssocID="{C40ABAC4-69B5-4D12-A40A-2238885EA0B5}" presName="compositeNode" presStyleCnt="0">
        <dgm:presLayoutVars>
          <dgm:bulletEnabled val="1"/>
        </dgm:presLayoutVars>
      </dgm:prSet>
      <dgm:spPr/>
    </dgm:pt>
    <dgm:pt modelId="{8B758D77-D305-4DD6-A5E4-F654631484C3}" type="pres">
      <dgm:prSet presAssocID="{C40ABAC4-69B5-4D12-A40A-2238885EA0B5}" presName="bgRect" presStyleLbl="node1" presStyleIdx="1" presStyleCnt="3"/>
      <dgm:spPr/>
      <dgm:t>
        <a:bodyPr/>
        <a:lstStyle/>
        <a:p>
          <a:endParaRPr lang="en-US"/>
        </a:p>
      </dgm:t>
    </dgm:pt>
    <dgm:pt modelId="{900C9ECC-AE9E-4747-B13A-BE02A0096534}" type="pres">
      <dgm:prSet presAssocID="{C40ABAC4-69B5-4D12-A40A-2238885EA0B5}" presName="parentNode" presStyleLbl="node1" presStyleIdx="1" presStyleCnt="3">
        <dgm:presLayoutVars>
          <dgm:chMax val="0"/>
          <dgm:bulletEnabled val="1"/>
        </dgm:presLayoutVars>
      </dgm:prSet>
      <dgm:spPr/>
      <dgm:t>
        <a:bodyPr/>
        <a:lstStyle/>
        <a:p>
          <a:endParaRPr lang="en-US"/>
        </a:p>
      </dgm:t>
    </dgm:pt>
    <dgm:pt modelId="{BBE138C7-858B-40AA-84D5-0F9D6E5D095F}" type="pres">
      <dgm:prSet presAssocID="{C40ABAC4-69B5-4D12-A40A-2238885EA0B5}" presName="childNode" presStyleLbl="node1" presStyleIdx="1" presStyleCnt="3">
        <dgm:presLayoutVars>
          <dgm:bulletEnabled val="1"/>
        </dgm:presLayoutVars>
      </dgm:prSet>
      <dgm:spPr/>
      <dgm:t>
        <a:bodyPr/>
        <a:lstStyle/>
        <a:p>
          <a:endParaRPr lang="en-US"/>
        </a:p>
      </dgm:t>
    </dgm:pt>
    <dgm:pt modelId="{095C976F-CA2F-429D-9EE3-79092A894D54}" type="pres">
      <dgm:prSet presAssocID="{AB499946-725C-4F28-BB2D-EC38924AE0BE}" presName="hSp" presStyleCnt="0"/>
      <dgm:spPr/>
    </dgm:pt>
    <dgm:pt modelId="{FE6858E4-D533-4148-B976-193687CB3E26}" type="pres">
      <dgm:prSet presAssocID="{AB499946-725C-4F28-BB2D-EC38924AE0BE}" presName="vProcSp" presStyleCnt="0"/>
      <dgm:spPr/>
    </dgm:pt>
    <dgm:pt modelId="{E8EC916C-4BD0-4B7E-9DA1-7956089EEE28}" type="pres">
      <dgm:prSet presAssocID="{AB499946-725C-4F28-BB2D-EC38924AE0BE}" presName="vSp1" presStyleCnt="0"/>
      <dgm:spPr/>
    </dgm:pt>
    <dgm:pt modelId="{888CC4E0-E17F-452E-90E0-F24FCF9F0156}" type="pres">
      <dgm:prSet presAssocID="{AB499946-725C-4F28-BB2D-EC38924AE0BE}" presName="simulatedConn" presStyleLbl="solidFgAcc1" presStyleIdx="1" presStyleCnt="2"/>
      <dgm:spPr/>
    </dgm:pt>
    <dgm:pt modelId="{BA297843-921D-4EEF-A0A5-96687DA3EF97}" type="pres">
      <dgm:prSet presAssocID="{AB499946-725C-4F28-BB2D-EC38924AE0BE}" presName="vSp2" presStyleCnt="0"/>
      <dgm:spPr/>
    </dgm:pt>
    <dgm:pt modelId="{54365178-89E6-46A8-B701-C70DCA23BA40}" type="pres">
      <dgm:prSet presAssocID="{AB499946-725C-4F28-BB2D-EC38924AE0BE}" presName="sibTrans" presStyleCnt="0"/>
      <dgm:spPr/>
    </dgm:pt>
    <dgm:pt modelId="{F5C4E2AF-93F4-4B2A-9106-5DB6AE03286A}" type="pres">
      <dgm:prSet presAssocID="{888291CE-6B38-4255-A8F8-E64120A89001}" presName="compositeNode" presStyleCnt="0">
        <dgm:presLayoutVars>
          <dgm:bulletEnabled val="1"/>
        </dgm:presLayoutVars>
      </dgm:prSet>
      <dgm:spPr/>
    </dgm:pt>
    <dgm:pt modelId="{A01CB780-7A81-4E26-A607-885DFB74E4F8}" type="pres">
      <dgm:prSet presAssocID="{888291CE-6B38-4255-A8F8-E64120A89001}" presName="bgRect" presStyleLbl="node1" presStyleIdx="2" presStyleCnt="3"/>
      <dgm:spPr/>
      <dgm:t>
        <a:bodyPr/>
        <a:lstStyle/>
        <a:p>
          <a:endParaRPr lang="en-US"/>
        </a:p>
      </dgm:t>
    </dgm:pt>
    <dgm:pt modelId="{064E08FF-0310-4342-B070-0D20C791656D}" type="pres">
      <dgm:prSet presAssocID="{888291CE-6B38-4255-A8F8-E64120A89001}" presName="parentNode" presStyleLbl="node1" presStyleIdx="2" presStyleCnt="3">
        <dgm:presLayoutVars>
          <dgm:chMax val="0"/>
          <dgm:bulletEnabled val="1"/>
        </dgm:presLayoutVars>
      </dgm:prSet>
      <dgm:spPr/>
      <dgm:t>
        <a:bodyPr/>
        <a:lstStyle/>
        <a:p>
          <a:endParaRPr lang="en-US"/>
        </a:p>
      </dgm:t>
    </dgm:pt>
    <dgm:pt modelId="{24FC3883-507C-4266-A8B4-6C5FB49CF645}" type="pres">
      <dgm:prSet presAssocID="{888291CE-6B38-4255-A8F8-E64120A89001}" presName="childNode" presStyleLbl="node1" presStyleIdx="2" presStyleCnt="3">
        <dgm:presLayoutVars>
          <dgm:bulletEnabled val="1"/>
        </dgm:presLayoutVars>
      </dgm:prSet>
      <dgm:spPr/>
      <dgm:t>
        <a:bodyPr/>
        <a:lstStyle/>
        <a:p>
          <a:endParaRPr lang="en-US"/>
        </a:p>
      </dgm:t>
    </dgm:pt>
  </dgm:ptLst>
  <dgm:cxnLst>
    <dgm:cxn modelId="{058CF110-9C62-4C9F-9DC9-C6194321DC03}" type="presOf" srcId="{C40ABAC4-69B5-4D12-A40A-2238885EA0B5}" destId="{900C9ECC-AE9E-4747-B13A-BE02A0096534}" srcOrd="1" destOrd="0" presId="urn:microsoft.com/office/officeart/2005/8/layout/hProcess7"/>
    <dgm:cxn modelId="{205B5D79-9E9D-4443-95ED-7212DD014F40}" type="presOf" srcId="{4E327528-9A9A-4C59-A823-AB8D8EFF7603}" destId="{E6282A2F-7091-4EF5-B44E-8B7415E9F6FA}" srcOrd="0" destOrd="0" presId="urn:microsoft.com/office/officeart/2005/8/layout/hProcess7"/>
    <dgm:cxn modelId="{085B92D2-ACEE-40D1-8244-D101B439A689}" type="presOf" srcId="{888291CE-6B38-4255-A8F8-E64120A89001}" destId="{A01CB780-7A81-4E26-A607-885DFB74E4F8}" srcOrd="0" destOrd="0" presId="urn:microsoft.com/office/officeart/2005/8/layout/hProcess7"/>
    <dgm:cxn modelId="{785CCF16-9572-4C43-A91A-BE89FC0132E3}" srcId="{4E327528-9A9A-4C59-A823-AB8D8EFF7603}" destId="{C40ABAC4-69B5-4D12-A40A-2238885EA0B5}" srcOrd="1" destOrd="0" parTransId="{50B3BEB4-B738-4C5A-87F5-FFAF22C1CA1D}" sibTransId="{AB499946-725C-4F28-BB2D-EC38924AE0BE}"/>
    <dgm:cxn modelId="{43A7F2D9-65B2-4E8B-89FA-74A8CFDD3E84}" type="presOf" srcId="{E650F627-004A-4287-982A-232738C5464F}" destId="{7E941362-C27E-4283-A37D-E1E8138F4DFD}" srcOrd="0" destOrd="0" presId="urn:microsoft.com/office/officeart/2005/8/layout/hProcess7"/>
    <dgm:cxn modelId="{6A26AF68-8B68-4628-A2D7-E9C159753F25}" type="presOf" srcId="{C40ABAC4-69B5-4D12-A40A-2238885EA0B5}" destId="{8B758D77-D305-4DD6-A5E4-F654631484C3}" srcOrd="0" destOrd="0" presId="urn:microsoft.com/office/officeart/2005/8/layout/hProcess7"/>
    <dgm:cxn modelId="{547C0D2C-DB16-4A64-A449-FC599C7C9A3C}" type="presOf" srcId="{6C600472-2208-4C1D-A94B-B3E4DFB0C820}" destId="{BBE138C7-858B-40AA-84D5-0F9D6E5D095F}" srcOrd="0" destOrd="0" presId="urn:microsoft.com/office/officeart/2005/8/layout/hProcess7"/>
    <dgm:cxn modelId="{00927DB2-7A71-43DD-AC6C-73187E213976}" type="presOf" srcId="{E650F627-004A-4287-982A-232738C5464F}" destId="{F5A0B74B-10DA-4E00-8CCF-A2549B6256D1}" srcOrd="1" destOrd="0" presId="urn:microsoft.com/office/officeart/2005/8/layout/hProcess7"/>
    <dgm:cxn modelId="{B0B60E38-032F-4211-B62E-FE09363899E0}" srcId="{4E327528-9A9A-4C59-A823-AB8D8EFF7603}" destId="{E650F627-004A-4287-982A-232738C5464F}" srcOrd="0" destOrd="0" parTransId="{D0429BE7-918F-46B0-8846-588CF9BDFAD6}" sibTransId="{5F6C2381-16F1-4754-940E-6E35C5B706DB}"/>
    <dgm:cxn modelId="{411949B4-A132-43E1-B611-5055DC5F38D9}" srcId="{E650F627-004A-4287-982A-232738C5464F}" destId="{4FE7E451-5FD3-4D4E-9285-5217656F1671}" srcOrd="0" destOrd="0" parTransId="{61ADA359-A846-4C2F-A8B5-30A528FCEF6A}" sibTransId="{5CEE2336-B074-4BFF-AE57-6BB762981547}"/>
    <dgm:cxn modelId="{F5B3CEC8-846A-4C97-96EA-3B2209059AD3}" srcId="{C40ABAC4-69B5-4D12-A40A-2238885EA0B5}" destId="{6C600472-2208-4C1D-A94B-B3E4DFB0C820}" srcOrd="0" destOrd="0" parTransId="{26CC38C7-3646-42DC-A6A4-A0A81A1CEB88}" sibTransId="{B227E485-2597-4513-A0FA-684D95C6C9F5}"/>
    <dgm:cxn modelId="{0E0F2944-1C0A-40F0-A0FD-2C623784ABDA}" type="presOf" srcId="{888291CE-6B38-4255-A8F8-E64120A89001}" destId="{064E08FF-0310-4342-B070-0D20C791656D}" srcOrd="1" destOrd="0" presId="urn:microsoft.com/office/officeart/2005/8/layout/hProcess7"/>
    <dgm:cxn modelId="{F1659F8B-58EE-4FB6-ADE7-AB92122F339B}" type="presOf" srcId="{4FE7E451-5FD3-4D4E-9285-5217656F1671}" destId="{FC6AFACC-5BBF-4E4D-A532-45E9AB74112C}" srcOrd="0" destOrd="0" presId="urn:microsoft.com/office/officeart/2005/8/layout/hProcess7"/>
    <dgm:cxn modelId="{A3713FAD-2BB3-44D5-B8F9-DC9650B58CC2}" srcId="{4E327528-9A9A-4C59-A823-AB8D8EFF7603}" destId="{888291CE-6B38-4255-A8F8-E64120A89001}" srcOrd="2" destOrd="0" parTransId="{94727F8F-27F5-49EC-8726-495023D83CE8}" sibTransId="{3BAF14E2-1B5A-40DD-835C-1AD5327287A6}"/>
    <dgm:cxn modelId="{B6F86A69-BCA9-4218-8DD5-4D040D1B29FC}" type="presOf" srcId="{4E8623F5-E9F9-4A83-B8B4-3AB6FFC24369}" destId="{24FC3883-507C-4266-A8B4-6C5FB49CF645}" srcOrd="0" destOrd="0" presId="urn:microsoft.com/office/officeart/2005/8/layout/hProcess7"/>
    <dgm:cxn modelId="{88D45DE8-0C2B-4E5A-8214-98BE37B433D8}" srcId="{888291CE-6B38-4255-A8F8-E64120A89001}" destId="{4E8623F5-E9F9-4A83-B8B4-3AB6FFC24369}" srcOrd="0" destOrd="0" parTransId="{13D6FD7F-1DE8-414B-B5DC-D2A34CEF7EFC}" sibTransId="{032B4423-3419-4590-AD4B-148492A9241B}"/>
    <dgm:cxn modelId="{B95A3497-74E9-4061-BC2C-750568E0791A}" type="presParOf" srcId="{E6282A2F-7091-4EF5-B44E-8B7415E9F6FA}" destId="{A0533D5A-2AFF-4C40-8847-9DCB8C0331F2}" srcOrd="0" destOrd="0" presId="urn:microsoft.com/office/officeart/2005/8/layout/hProcess7"/>
    <dgm:cxn modelId="{3468F03D-05A2-4EFA-A764-DA5E0E00ABD8}" type="presParOf" srcId="{A0533D5A-2AFF-4C40-8847-9DCB8C0331F2}" destId="{7E941362-C27E-4283-A37D-E1E8138F4DFD}" srcOrd="0" destOrd="0" presId="urn:microsoft.com/office/officeart/2005/8/layout/hProcess7"/>
    <dgm:cxn modelId="{E2CC64F5-4ADD-44BF-BB41-C077F0C37083}" type="presParOf" srcId="{A0533D5A-2AFF-4C40-8847-9DCB8C0331F2}" destId="{F5A0B74B-10DA-4E00-8CCF-A2549B6256D1}" srcOrd="1" destOrd="0" presId="urn:microsoft.com/office/officeart/2005/8/layout/hProcess7"/>
    <dgm:cxn modelId="{1007E991-3B39-40B8-AA1F-07626916E4B6}" type="presParOf" srcId="{A0533D5A-2AFF-4C40-8847-9DCB8C0331F2}" destId="{FC6AFACC-5BBF-4E4D-A532-45E9AB74112C}" srcOrd="2" destOrd="0" presId="urn:microsoft.com/office/officeart/2005/8/layout/hProcess7"/>
    <dgm:cxn modelId="{3C6204E4-8B8E-4E60-9961-63E6DFCFC34F}" type="presParOf" srcId="{E6282A2F-7091-4EF5-B44E-8B7415E9F6FA}" destId="{6DC5ACEA-4CA3-46B0-A88F-4AD6FDEFD18A}" srcOrd="1" destOrd="0" presId="urn:microsoft.com/office/officeart/2005/8/layout/hProcess7"/>
    <dgm:cxn modelId="{477A4DFC-A2ED-47F4-AD3C-1567BF643652}" type="presParOf" srcId="{E6282A2F-7091-4EF5-B44E-8B7415E9F6FA}" destId="{66F24926-0EC8-4D45-A5AF-E870273EC54F}" srcOrd="2" destOrd="0" presId="urn:microsoft.com/office/officeart/2005/8/layout/hProcess7"/>
    <dgm:cxn modelId="{E99DB552-3E6F-4E0C-A642-562B940582C1}" type="presParOf" srcId="{66F24926-0EC8-4D45-A5AF-E870273EC54F}" destId="{ADAA6892-5299-4FEB-8146-FD822A5E27F5}" srcOrd="0" destOrd="0" presId="urn:microsoft.com/office/officeart/2005/8/layout/hProcess7"/>
    <dgm:cxn modelId="{CDE82D01-B986-4575-AEDC-B5563C208D06}" type="presParOf" srcId="{66F24926-0EC8-4D45-A5AF-E870273EC54F}" destId="{126F32FB-38BA-45A3-99C3-A1B1429257C0}" srcOrd="1" destOrd="0" presId="urn:microsoft.com/office/officeart/2005/8/layout/hProcess7"/>
    <dgm:cxn modelId="{6E7B7B41-8779-4B0C-A4AF-F373E57DC7A6}" type="presParOf" srcId="{66F24926-0EC8-4D45-A5AF-E870273EC54F}" destId="{792C5D49-65D4-4DE3-A0DD-F8C5B41D6D37}" srcOrd="2" destOrd="0" presId="urn:microsoft.com/office/officeart/2005/8/layout/hProcess7"/>
    <dgm:cxn modelId="{CEFE9154-6BE5-40FD-B38A-4C9D3B966EB4}" type="presParOf" srcId="{E6282A2F-7091-4EF5-B44E-8B7415E9F6FA}" destId="{CD84B941-7141-4704-BA3F-27429704F51F}" srcOrd="3" destOrd="0" presId="urn:microsoft.com/office/officeart/2005/8/layout/hProcess7"/>
    <dgm:cxn modelId="{F318CF8D-902E-43B4-A444-ADCCF476013F}" type="presParOf" srcId="{E6282A2F-7091-4EF5-B44E-8B7415E9F6FA}" destId="{FFC0EA4D-AF5C-4AE1-8F8B-0471EFB108A3}" srcOrd="4" destOrd="0" presId="urn:microsoft.com/office/officeart/2005/8/layout/hProcess7"/>
    <dgm:cxn modelId="{1DE5646C-064A-418D-959F-5E4E9914F544}" type="presParOf" srcId="{FFC0EA4D-AF5C-4AE1-8F8B-0471EFB108A3}" destId="{8B758D77-D305-4DD6-A5E4-F654631484C3}" srcOrd="0" destOrd="0" presId="urn:microsoft.com/office/officeart/2005/8/layout/hProcess7"/>
    <dgm:cxn modelId="{1FDAFFD5-EC3D-4C94-A1AF-4A909663687F}" type="presParOf" srcId="{FFC0EA4D-AF5C-4AE1-8F8B-0471EFB108A3}" destId="{900C9ECC-AE9E-4747-B13A-BE02A0096534}" srcOrd="1" destOrd="0" presId="urn:microsoft.com/office/officeart/2005/8/layout/hProcess7"/>
    <dgm:cxn modelId="{034808A2-26E2-4463-B11B-C579550415ED}" type="presParOf" srcId="{FFC0EA4D-AF5C-4AE1-8F8B-0471EFB108A3}" destId="{BBE138C7-858B-40AA-84D5-0F9D6E5D095F}" srcOrd="2" destOrd="0" presId="urn:microsoft.com/office/officeart/2005/8/layout/hProcess7"/>
    <dgm:cxn modelId="{66F0C7A3-88DD-4F36-AB35-DF6AB1F53963}" type="presParOf" srcId="{E6282A2F-7091-4EF5-B44E-8B7415E9F6FA}" destId="{095C976F-CA2F-429D-9EE3-79092A894D54}" srcOrd="5" destOrd="0" presId="urn:microsoft.com/office/officeart/2005/8/layout/hProcess7"/>
    <dgm:cxn modelId="{EA0B8551-C79B-4402-AFFA-E7D29B089E6B}" type="presParOf" srcId="{E6282A2F-7091-4EF5-B44E-8B7415E9F6FA}" destId="{FE6858E4-D533-4148-B976-193687CB3E26}" srcOrd="6" destOrd="0" presId="urn:microsoft.com/office/officeart/2005/8/layout/hProcess7"/>
    <dgm:cxn modelId="{57F5C42D-7ED3-4C79-8A68-EC5AA7C99881}" type="presParOf" srcId="{FE6858E4-D533-4148-B976-193687CB3E26}" destId="{E8EC916C-4BD0-4B7E-9DA1-7956089EEE28}" srcOrd="0" destOrd="0" presId="urn:microsoft.com/office/officeart/2005/8/layout/hProcess7"/>
    <dgm:cxn modelId="{58A5B8D3-2591-4D89-A1E9-6CBF86E7936A}" type="presParOf" srcId="{FE6858E4-D533-4148-B976-193687CB3E26}" destId="{888CC4E0-E17F-452E-90E0-F24FCF9F0156}" srcOrd="1" destOrd="0" presId="urn:microsoft.com/office/officeart/2005/8/layout/hProcess7"/>
    <dgm:cxn modelId="{CEA2CF4E-B6DA-47F2-8347-55A09F9BFE5B}" type="presParOf" srcId="{FE6858E4-D533-4148-B976-193687CB3E26}" destId="{BA297843-921D-4EEF-A0A5-96687DA3EF97}" srcOrd="2" destOrd="0" presId="urn:microsoft.com/office/officeart/2005/8/layout/hProcess7"/>
    <dgm:cxn modelId="{1B236610-6FF9-4AC7-A886-C09B3C98DAA8}" type="presParOf" srcId="{E6282A2F-7091-4EF5-B44E-8B7415E9F6FA}" destId="{54365178-89E6-46A8-B701-C70DCA23BA40}" srcOrd="7" destOrd="0" presId="urn:microsoft.com/office/officeart/2005/8/layout/hProcess7"/>
    <dgm:cxn modelId="{AA5E076E-64BF-40FB-8BF2-F6BD22C85283}" type="presParOf" srcId="{E6282A2F-7091-4EF5-B44E-8B7415E9F6FA}" destId="{F5C4E2AF-93F4-4B2A-9106-5DB6AE03286A}" srcOrd="8" destOrd="0" presId="urn:microsoft.com/office/officeart/2005/8/layout/hProcess7"/>
    <dgm:cxn modelId="{E21A3C68-8986-4B45-92AB-6B594320A8AE}" type="presParOf" srcId="{F5C4E2AF-93F4-4B2A-9106-5DB6AE03286A}" destId="{A01CB780-7A81-4E26-A607-885DFB74E4F8}" srcOrd="0" destOrd="0" presId="urn:microsoft.com/office/officeart/2005/8/layout/hProcess7"/>
    <dgm:cxn modelId="{7FD57F74-264C-425E-B347-659E4D3E46CE}" type="presParOf" srcId="{F5C4E2AF-93F4-4B2A-9106-5DB6AE03286A}" destId="{064E08FF-0310-4342-B070-0D20C791656D}" srcOrd="1" destOrd="0" presId="urn:microsoft.com/office/officeart/2005/8/layout/hProcess7"/>
    <dgm:cxn modelId="{A8F13592-F5AD-4440-B022-145BD66686A0}" type="presParOf" srcId="{F5C4E2AF-93F4-4B2A-9106-5DB6AE03286A}" destId="{24FC3883-507C-4266-A8B4-6C5FB49CF645}"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52312-D002-492F-A8FE-A370315F582D}">
      <dsp:nvSpPr>
        <dsp:cNvPr id="0" name=""/>
        <dsp:cNvSpPr/>
      </dsp:nvSpPr>
      <dsp:spPr>
        <a:xfrm rot="5400000">
          <a:off x="-183068" y="184264"/>
          <a:ext cx="1220458" cy="85432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1</a:t>
          </a:r>
        </a:p>
      </dsp:txBody>
      <dsp:txXfrm rot="-5400000">
        <a:off x="1" y="428355"/>
        <a:ext cx="854320" cy="366138"/>
      </dsp:txXfrm>
    </dsp:sp>
    <dsp:sp modelId="{2415EA01-6BF4-42C1-824F-E8616C345391}">
      <dsp:nvSpPr>
        <dsp:cNvPr id="0" name=""/>
        <dsp:cNvSpPr/>
      </dsp:nvSpPr>
      <dsp:spPr>
        <a:xfrm rot="5400000">
          <a:off x="4262151" y="-3406634"/>
          <a:ext cx="793297" cy="76089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Applying different EDA techniques </a:t>
          </a:r>
        </a:p>
      </dsp:txBody>
      <dsp:txXfrm rot="-5400000">
        <a:off x="854320" y="39923"/>
        <a:ext cx="7570233" cy="715845"/>
      </dsp:txXfrm>
    </dsp:sp>
    <dsp:sp modelId="{21A8E4BD-C985-4F80-849E-C799E0B94F0E}">
      <dsp:nvSpPr>
        <dsp:cNvPr id="0" name=""/>
        <dsp:cNvSpPr/>
      </dsp:nvSpPr>
      <dsp:spPr>
        <a:xfrm rot="5400000">
          <a:off x="-183068" y="1204366"/>
          <a:ext cx="1220458" cy="85432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2</a:t>
          </a:r>
        </a:p>
      </dsp:txBody>
      <dsp:txXfrm rot="-5400000">
        <a:off x="1" y="1448457"/>
        <a:ext cx="854320" cy="366138"/>
      </dsp:txXfrm>
    </dsp:sp>
    <dsp:sp modelId="{85E5524F-7ED8-47B4-8CAE-92056DB55656}">
      <dsp:nvSpPr>
        <dsp:cNvPr id="0" name=""/>
        <dsp:cNvSpPr/>
      </dsp:nvSpPr>
      <dsp:spPr>
        <a:xfrm rot="5400000">
          <a:off x="4170843" y="-2380115"/>
          <a:ext cx="793297" cy="76089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Develop an understanding of risk analytics in the BFSI domain</a:t>
          </a:r>
        </a:p>
      </dsp:txBody>
      <dsp:txXfrm rot="-5400000">
        <a:off x="763012" y="1066442"/>
        <a:ext cx="7570233" cy="715845"/>
      </dsp:txXfrm>
    </dsp:sp>
    <dsp:sp modelId="{B83EA5AB-811A-4229-A750-FCD1CA9DF964}">
      <dsp:nvSpPr>
        <dsp:cNvPr id="0" name=""/>
        <dsp:cNvSpPr/>
      </dsp:nvSpPr>
      <dsp:spPr>
        <a:xfrm rot="5400000">
          <a:off x="-183068" y="2224467"/>
          <a:ext cx="1220458" cy="85432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3</a:t>
          </a:r>
        </a:p>
      </dsp:txBody>
      <dsp:txXfrm rot="-5400000">
        <a:off x="1" y="2468558"/>
        <a:ext cx="854320" cy="366138"/>
      </dsp:txXfrm>
    </dsp:sp>
    <dsp:sp modelId="{7C8F9F0E-BCCA-4E78-B56F-E83A380B6F6E}">
      <dsp:nvSpPr>
        <dsp:cNvPr id="0" name=""/>
        <dsp:cNvSpPr/>
      </dsp:nvSpPr>
      <dsp:spPr>
        <a:xfrm rot="5400000">
          <a:off x="4262151" y="-1366431"/>
          <a:ext cx="793297" cy="76089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How the data is used to minimize loss of money while lending to customers.</a:t>
          </a:r>
        </a:p>
      </dsp:txBody>
      <dsp:txXfrm rot="-5400000">
        <a:off x="854320" y="2080126"/>
        <a:ext cx="7570233" cy="715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15DF0-7DD5-4063-A824-EA2501056C70}">
      <dsp:nvSpPr>
        <dsp:cNvPr id="0" name=""/>
        <dsp:cNvSpPr/>
      </dsp:nvSpPr>
      <dsp:spPr>
        <a:xfrm>
          <a:off x="0" y="445718"/>
          <a:ext cx="8128000" cy="2118417"/>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208280"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If the applicant is likely to repay the loan, then not approving the loan results in a loss of business to the company</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If the applicant is not likely to repay the loan, i.e. he/she is likely to default, then approving the loan may lead to a financial loss for the company</a:t>
          </a:r>
        </a:p>
      </dsp:txBody>
      <dsp:txXfrm>
        <a:off x="0" y="445718"/>
        <a:ext cx="8128000" cy="2118417"/>
      </dsp:txXfrm>
    </dsp:sp>
    <dsp:sp modelId="{087DE9AA-EBE8-41CA-9494-671676E12CB6}">
      <dsp:nvSpPr>
        <dsp:cNvPr id="0" name=""/>
        <dsp:cNvSpPr/>
      </dsp:nvSpPr>
      <dsp:spPr>
        <a:xfrm>
          <a:off x="233281" y="0"/>
          <a:ext cx="7525219" cy="50419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89000">
            <a:lnSpc>
              <a:spcPct val="90000"/>
            </a:lnSpc>
            <a:spcBef>
              <a:spcPct val="0"/>
            </a:spcBef>
            <a:spcAft>
              <a:spcPct val="35000"/>
            </a:spcAft>
          </a:pPr>
          <a:r>
            <a:rPr lang="en-US" sz="2000" kern="1200" dirty="0"/>
            <a:t>There are two types of risks </a:t>
          </a:r>
          <a:r>
            <a:rPr lang="en-US" sz="2000" kern="1200" dirty="0" smtClean="0"/>
            <a:t>associated </a:t>
          </a:r>
          <a:r>
            <a:rPr lang="en-US" sz="2000" kern="1200" dirty="0"/>
            <a:t>with the bank’s decision:</a:t>
          </a:r>
        </a:p>
      </dsp:txBody>
      <dsp:txXfrm>
        <a:off x="257894" y="24613"/>
        <a:ext cx="7475993" cy="454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11077-ED63-4B7A-A0FC-43E2D5750498}">
      <dsp:nvSpPr>
        <dsp:cNvPr id="0" name=""/>
        <dsp:cNvSpPr/>
      </dsp:nvSpPr>
      <dsp:spPr>
        <a:xfrm>
          <a:off x="3669918" y="427"/>
          <a:ext cx="5504878" cy="1667072"/>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 Fully Paid</a:t>
          </a:r>
        </a:p>
        <a:p>
          <a:pPr marL="228600" lvl="1" indent="-228600" algn="l" defTabSz="1155700">
            <a:lnSpc>
              <a:spcPct val="90000"/>
            </a:lnSpc>
            <a:spcBef>
              <a:spcPct val="0"/>
            </a:spcBef>
            <a:spcAft>
              <a:spcPct val="15000"/>
            </a:spcAft>
            <a:buChar char="••"/>
          </a:pPr>
          <a:r>
            <a:rPr lang="en-US" sz="2600" kern="1200" dirty="0"/>
            <a:t> Charged Off</a:t>
          </a:r>
        </a:p>
        <a:p>
          <a:pPr marL="228600" lvl="1" indent="-228600" algn="l" defTabSz="1155700">
            <a:lnSpc>
              <a:spcPct val="90000"/>
            </a:lnSpc>
            <a:spcBef>
              <a:spcPct val="0"/>
            </a:spcBef>
            <a:spcAft>
              <a:spcPct val="15000"/>
            </a:spcAft>
            <a:buChar char="••"/>
          </a:pPr>
          <a:r>
            <a:rPr lang="en-US" sz="2600" kern="1200" dirty="0"/>
            <a:t> Current</a:t>
          </a:r>
        </a:p>
      </dsp:txBody>
      <dsp:txXfrm>
        <a:off x="3669918" y="208811"/>
        <a:ext cx="4879726" cy="1250304"/>
      </dsp:txXfrm>
    </dsp:sp>
    <dsp:sp modelId="{E594E723-A7AA-4FCA-8F58-3A55635FE29D}">
      <dsp:nvSpPr>
        <dsp:cNvPr id="0" name=""/>
        <dsp:cNvSpPr/>
      </dsp:nvSpPr>
      <dsp:spPr>
        <a:xfrm>
          <a:off x="0" y="427"/>
          <a:ext cx="3669918" cy="16670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en-US" sz="4700" kern="1200" dirty="0"/>
            <a:t>Loan Accepted</a:t>
          </a:r>
        </a:p>
      </dsp:txBody>
      <dsp:txXfrm>
        <a:off x="81380" y="81807"/>
        <a:ext cx="3507158" cy="1504312"/>
      </dsp:txXfrm>
    </dsp:sp>
    <dsp:sp modelId="{25F68207-36CC-45AD-BEA6-9A61718CB9D9}">
      <dsp:nvSpPr>
        <dsp:cNvPr id="0" name=""/>
        <dsp:cNvSpPr/>
      </dsp:nvSpPr>
      <dsp:spPr>
        <a:xfrm>
          <a:off x="3669918" y="1834207"/>
          <a:ext cx="5504878" cy="1667072"/>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Not Considered and not part </a:t>
          </a:r>
          <a:br>
            <a:rPr lang="en-US" sz="2600" kern="1200" dirty="0"/>
          </a:br>
          <a:r>
            <a:rPr lang="en-US" sz="2600" kern="1200" dirty="0"/>
            <a:t>of the dataset</a:t>
          </a:r>
        </a:p>
      </dsp:txBody>
      <dsp:txXfrm>
        <a:off x="3669918" y="2042591"/>
        <a:ext cx="4879726" cy="1250304"/>
      </dsp:txXfrm>
    </dsp:sp>
    <dsp:sp modelId="{541944CC-AC3E-40DD-BA3E-FCBC9C8093A3}">
      <dsp:nvSpPr>
        <dsp:cNvPr id="0" name=""/>
        <dsp:cNvSpPr/>
      </dsp:nvSpPr>
      <dsp:spPr>
        <a:xfrm>
          <a:off x="0" y="1834207"/>
          <a:ext cx="3669918" cy="166707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en-US" sz="4700" kern="1200" dirty="0"/>
            <a:t>Loan Rejected</a:t>
          </a:r>
        </a:p>
      </dsp:txBody>
      <dsp:txXfrm>
        <a:off x="81380" y="1915587"/>
        <a:ext cx="3507158" cy="1504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1C3A1-BB8B-4983-ADF8-0EE68A8A8991}">
      <dsp:nvSpPr>
        <dsp:cNvPr id="0" name=""/>
        <dsp:cNvSpPr/>
      </dsp:nvSpPr>
      <dsp:spPr>
        <a:xfrm>
          <a:off x="0" y="3433245"/>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0622A9-2D8C-4836-8D0C-4B47A6B6E267}">
      <dsp:nvSpPr>
        <dsp:cNvPr id="0" name=""/>
        <dsp:cNvSpPr/>
      </dsp:nvSpPr>
      <dsp:spPr>
        <a:xfrm>
          <a:off x="0" y="1956784"/>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5BD3DC-7A7A-459B-9DC0-28FFF7970B0E}">
      <dsp:nvSpPr>
        <dsp:cNvPr id="0" name=""/>
        <dsp:cNvSpPr/>
      </dsp:nvSpPr>
      <dsp:spPr>
        <a:xfrm>
          <a:off x="0" y="690165"/>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8E1D7E-18F6-44D9-80CA-BA292E29B079}">
      <dsp:nvSpPr>
        <dsp:cNvPr id="0" name=""/>
        <dsp:cNvSpPr/>
      </dsp:nvSpPr>
      <dsp:spPr>
        <a:xfrm>
          <a:off x="2615183" y="2757"/>
          <a:ext cx="7443216" cy="687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1600200">
            <a:lnSpc>
              <a:spcPct val="90000"/>
            </a:lnSpc>
            <a:spcBef>
              <a:spcPct val="0"/>
            </a:spcBef>
            <a:spcAft>
              <a:spcPct val="35000"/>
            </a:spcAft>
          </a:pPr>
          <a:r>
            <a:rPr lang="en-US" sz="3600" kern="1200" dirty="0"/>
            <a:t>	</a:t>
          </a:r>
        </a:p>
      </dsp:txBody>
      <dsp:txXfrm>
        <a:off x="2615183" y="2757"/>
        <a:ext cx="7443216" cy="687408"/>
      </dsp:txXfrm>
    </dsp:sp>
    <dsp:sp modelId="{4B533486-C29B-4471-80A9-5FBFD060F65E}">
      <dsp:nvSpPr>
        <dsp:cNvPr id="0" name=""/>
        <dsp:cNvSpPr/>
      </dsp:nvSpPr>
      <dsp:spPr>
        <a:xfrm>
          <a:off x="0" y="2757"/>
          <a:ext cx="2615183" cy="687408"/>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US" sz="3600" kern="1200" dirty="0"/>
            <a:t>Fully Paid</a:t>
          </a:r>
        </a:p>
      </dsp:txBody>
      <dsp:txXfrm>
        <a:off x="33563" y="36320"/>
        <a:ext cx="2548057" cy="653845"/>
      </dsp:txXfrm>
    </dsp:sp>
    <dsp:sp modelId="{5C25E897-8FDD-445F-9197-771CCD21142F}">
      <dsp:nvSpPr>
        <dsp:cNvPr id="0" name=""/>
        <dsp:cNvSpPr/>
      </dsp:nvSpPr>
      <dsp:spPr>
        <a:xfrm>
          <a:off x="0" y="690165"/>
          <a:ext cx="10058399" cy="5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    Applicant has fully paid the loan (the principal and the interest rate)</a:t>
          </a:r>
        </a:p>
      </dsp:txBody>
      <dsp:txXfrm>
        <a:off x="0" y="690165"/>
        <a:ext cx="10058399" cy="544839"/>
      </dsp:txXfrm>
    </dsp:sp>
    <dsp:sp modelId="{628D1F98-0D4B-4A21-BDC5-D5AAB94EF3FE}">
      <dsp:nvSpPr>
        <dsp:cNvPr id="0" name=""/>
        <dsp:cNvSpPr/>
      </dsp:nvSpPr>
      <dsp:spPr>
        <a:xfrm>
          <a:off x="2615183" y="1269375"/>
          <a:ext cx="7443216" cy="687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1600200">
            <a:lnSpc>
              <a:spcPct val="90000"/>
            </a:lnSpc>
            <a:spcBef>
              <a:spcPct val="0"/>
            </a:spcBef>
            <a:spcAft>
              <a:spcPct val="35000"/>
            </a:spcAft>
          </a:pPr>
          <a:r>
            <a:rPr lang="en-US" sz="3600" kern="1200" dirty="0"/>
            <a:t>	</a:t>
          </a:r>
        </a:p>
      </dsp:txBody>
      <dsp:txXfrm>
        <a:off x="2615183" y="1269375"/>
        <a:ext cx="7443216" cy="687408"/>
      </dsp:txXfrm>
    </dsp:sp>
    <dsp:sp modelId="{90881744-B1F8-4604-8118-4CB97E68F771}">
      <dsp:nvSpPr>
        <dsp:cNvPr id="0" name=""/>
        <dsp:cNvSpPr/>
      </dsp:nvSpPr>
      <dsp:spPr>
        <a:xfrm>
          <a:off x="0" y="1269375"/>
          <a:ext cx="2615183" cy="687408"/>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US" sz="3600" kern="1200" dirty="0"/>
            <a:t>Current</a:t>
          </a:r>
        </a:p>
      </dsp:txBody>
      <dsp:txXfrm>
        <a:off x="33563" y="1302938"/>
        <a:ext cx="2548057" cy="653845"/>
      </dsp:txXfrm>
    </dsp:sp>
    <dsp:sp modelId="{4506E0ED-1D6E-4021-A595-FB57B3C9C4B5}">
      <dsp:nvSpPr>
        <dsp:cNvPr id="0" name=""/>
        <dsp:cNvSpPr/>
      </dsp:nvSpPr>
      <dsp:spPr>
        <a:xfrm>
          <a:off x="0" y="1956784"/>
          <a:ext cx="10058399" cy="754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    Applicant is in the process of paying the instalments, i.e. the tenure of the loan is not yet completed. These candidates are not labelled as 'defaulted'.</a:t>
          </a:r>
        </a:p>
      </dsp:txBody>
      <dsp:txXfrm>
        <a:off x="0" y="1956784"/>
        <a:ext cx="10058399" cy="754681"/>
      </dsp:txXfrm>
    </dsp:sp>
    <dsp:sp modelId="{18BD1D7E-0F8F-42E8-A01C-78D6E4A630AA}">
      <dsp:nvSpPr>
        <dsp:cNvPr id="0" name=""/>
        <dsp:cNvSpPr/>
      </dsp:nvSpPr>
      <dsp:spPr>
        <a:xfrm>
          <a:off x="2615183" y="2745836"/>
          <a:ext cx="7443216" cy="687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1600200">
            <a:lnSpc>
              <a:spcPct val="90000"/>
            </a:lnSpc>
            <a:spcBef>
              <a:spcPct val="0"/>
            </a:spcBef>
            <a:spcAft>
              <a:spcPct val="35000"/>
            </a:spcAft>
          </a:pPr>
          <a:r>
            <a:rPr lang="en-US" sz="3600" kern="1200" dirty="0"/>
            <a:t>	</a:t>
          </a:r>
        </a:p>
      </dsp:txBody>
      <dsp:txXfrm>
        <a:off x="2615183" y="2745836"/>
        <a:ext cx="7443216" cy="687408"/>
      </dsp:txXfrm>
    </dsp:sp>
    <dsp:sp modelId="{AE184804-40B7-41E8-884F-CE0EB8D453DE}">
      <dsp:nvSpPr>
        <dsp:cNvPr id="0" name=""/>
        <dsp:cNvSpPr/>
      </dsp:nvSpPr>
      <dsp:spPr>
        <a:xfrm>
          <a:off x="0" y="2745836"/>
          <a:ext cx="2615183" cy="687408"/>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US" sz="3600" kern="1200" dirty="0"/>
            <a:t>Charged-off</a:t>
          </a:r>
        </a:p>
      </dsp:txBody>
      <dsp:txXfrm>
        <a:off x="33563" y="2779399"/>
        <a:ext cx="2548057" cy="653845"/>
      </dsp:txXfrm>
    </dsp:sp>
    <dsp:sp modelId="{6129A7F3-EC37-43AB-BF65-B4C27D5948CE}">
      <dsp:nvSpPr>
        <dsp:cNvPr id="0" name=""/>
        <dsp:cNvSpPr/>
      </dsp:nvSpPr>
      <dsp:spPr>
        <a:xfrm>
          <a:off x="0" y="3433245"/>
          <a:ext cx="10058399" cy="58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    Applicant has not paid the instalments in due time for a long period of time, i.e. he/she has defaulted on the loan </a:t>
          </a:r>
        </a:p>
      </dsp:txBody>
      <dsp:txXfrm>
        <a:off x="0" y="3433245"/>
        <a:ext cx="10058399" cy="5867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E02D4-2291-4D58-8C01-B2821354A4A6}">
      <dsp:nvSpPr>
        <dsp:cNvPr id="0" name=""/>
        <dsp:cNvSpPr/>
      </dsp:nvSpPr>
      <dsp:spPr>
        <a:xfrm>
          <a:off x="11466" y="761472"/>
          <a:ext cx="2202428" cy="6394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Import</a:t>
          </a:r>
          <a:endParaRPr lang="en-US" sz="2800" kern="1200" dirty="0"/>
        </a:p>
      </dsp:txBody>
      <dsp:txXfrm>
        <a:off x="30195" y="780201"/>
        <a:ext cx="2164970" cy="601984"/>
      </dsp:txXfrm>
    </dsp:sp>
    <dsp:sp modelId="{2063153C-26AD-4966-9880-862FC63F7454}">
      <dsp:nvSpPr>
        <dsp:cNvPr id="0" name=""/>
        <dsp:cNvSpPr/>
      </dsp:nvSpPr>
      <dsp:spPr>
        <a:xfrm>
          <a:off x="2434137" y="808092"/>
          <a:ext cx="466914" cy="5462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434137" y="917332"/>
        <a:ext cx="326840" cy="327722"/>
      </dsp:txXfrm>
    </dsp:sp>
    <dsp:sp modelId="{3202CE9D-2A49-475A-84DE-4B65CA37B7FC}">
      <dsp:nvSpPr>
        <dsp:cNvPr id="0" name=""/>
        <dsp:cNvSpPr/>
      </dsp:nvSpPr>
      <dsp:spPr>
        <a:xfrm>
          <a:off x="3094865" y="771342"/>
          <a:ext cx="2202428" cy="619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Fix Rows and Columns</a:t>
          </a:r>
        </a:p>
      </dsp:txBody>
      <dsp:txXfrm>
        <a:off x="3113015" y="789492"/>
        <a:ext cx="2166128" cy="583401"/>
      </dsp:txXfrm>
    </dsp:sp>
    <dsp:sp modelId="{5354FA89-57C9-458B-9D29-149739962380}">
      <dsp:nvSpPr>
        <dsp:cNvPr id="0" name=""/>
        <dsp:cNvSpPr/>
      </dsp:nvSpPr>
      <dsp:spPr>
        <a:xfrm>
          <a:off x="5517536" y="808092"/>
          <a:ext cx="466914" cy="5462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517536" y="917332"/>
        <a:ext cx="326840" cy="327722"/>
      </dsp:txXfrm>
    </dsp:sp>
    <dsp:sp modelId="{A078A855-D0FB-4144-8F02-4342479D90E8}">
      <dsp:nvSpPr>
        <dsp:cNvPr id="0" name=""/>
        <dsp:cNvSpPr/>
      </dsp:nvSpPr>
      <dsp:spPr>
        <a:xfrm>
          <a:off x="6178265" y="723209"/>
          <a:ext cx="2202428" cy="71596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Impute Missing Values</a:t>
          </a:r>
        </a:p>
      </dsp:txBody>
      <dsp:txXfrm>
        <a:off x="6199235" y="744179"/>
        <a:ext cx="2160488" cy="6740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E02D4-2291-4D58-8C01-B2821354A4A6}">
      <dsp:nvSpPr>
        <dsp:cNvPr id="0" name=""/>
        <dsp:cNvSpPr/>
      </dsp:nvSpPr>
      <dsp:spPr>
        <a:xfrm>
          <a:off x="7375" y="781055"/>
          <a:ext cx="2204581" cy="60027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Fix and Derive Values</a:t>
          </a:r>
          <a:endParaRPr lang="en-US" sz="2800" kern="1200" dirty="0"/>
        </a:p>
      </dsp:txBody>
      <dsp:txXfrm>
        <a:off x="24956" y="798636"/>
        <a:ext cx="2169419" cy="565114"/>
      </dsp:txXfrm>
    </dsp:sp>
    <dsp:sp modelId="{2063153C-26AD-4966-9880-862FC63F7454}">
      <dsp:nvSpPr>
        <dsp:cNvPr id="0" name=""/>
        <dsp:cNvSpPr/>
      </dsp:nvSpPr>
      <dsp:spPr>
        <a:xfrm>
          <a:off x="2432415" y="807825"/>
          <a:ext cx="467371" cy="546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432415" y="917172"/>
        <a:ext cx="327160" cy="328042"/>
      </dsp:txXfrm>
    </dsp:sp>
    <dsp:sp modelId="{3202CE9D-2A49-475A-84DE-4B65CA37B7FC}">
      <dsp:nvSpPr>
        <dsp:cNvPr id="0" name=""/>
        <dsp:cNvSpPr/>
      </dsp:nvSpPr>
      <dsp:spPr>
        <a:xfrm>
          <a:off x="3093789" y="790321"/>
          <a:ext cx="2204581" cy="581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Fix Data types</a:t>
          </a:r>
        </a:p>
      </dsp:txBody>
      <dsp:txXfrm>
        <a:off x="3110828" y="807360"/>
        <a:ext cx="2170503" cy="547666"/>
      </dsp:txXfrm>
    </dsp:sp>
    <dsp:sp modelId="{5354FA89-57C9-458B-9D29-149739962380}">
      <dsp:nvSpPr>
        <dsp:cNvPr id="0" name=""/>
        <dsp:cNvSpPr/>
      </dsp:nvSpPr>
      <dsp:spPr>
        <a:xfrm>
          <a:off x="5518828" y="807825"/>
          <a:ext cx="467371" cy="5467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518828" y="917172"/>
        <a:ext cx="327160" cy="328042"/>
      </dsp:txXfrm>
    </dsp:sp>
    <dsp:sp modelId="{A078A855-D0FB-4144-8F02-4342479D90E8}">
      <dsp:nvSpPr>
        <dsp:cNvPr id="0" name=""/>
        <dsp:cNvSpPr/>
      </dsp:nvSpPr>
      <dsp:spPr>
        <a:xfrm>
          <a:off x="6180202" y="745135"/>
          <a:ext cx="2204581" cy="6721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Filter Data</a:t>
          </a:r>
        </a:p>
      </dsp:txBody>
      <dsp:txXfrm>
        <a:off x="6199888" y="764821"/>
        <a:ext cx="2165209" cy="6327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41362-C27E-4283-A37D-E1E8138F4DFD}">
      <dsp:nvSpPr>
        <dsp:cNvPr id="0" name=""/>
        <dsp:cNvSpPr/>
      </dsp:nvSpPr>
      <dsp:spPr>
        <a:xfrm>
          <a:off x="761" y="0"/>
          <a:ext cx="3275855" cy="2156777"/>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a:t>Performed</a:t>
          </a:r>
        </a:p>
      </dsp:txBody>
      <dsp:txXfrm rot="16200000">
        <a:off x="-555931" y="556692"/>
        <a:ext cx="1768557" cy="655171"/>
      </dsp:txXfrm>
    </dsp:sp>
    <dsp:sp modelId="{FC6AFACC-5BBF-4E4D-A532-45E9AB74112C}">
      <dsp:nvSpPr>
        <dsp:cNvPr id="0" name=""/>
        <dsp:cNvSpPr/>
      </dsp:nvSpPr>
      <dsp:spPr>
        <a:xfrm>
          <a:off x="655932" y="0"/>
          <a:ext cx="2440512" cy="215677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0589" rIns="0" bIns="0" numCol="1" spcCol="1270" anchor="t" anchorCtr="0">
          <a:noAutofit/>
        </a:bodyPr>
        <a:lstStyle/>
        <a:p>
          <a:pPr lvl="0" algn="l" defTabSz="1822450">
            <a:lnSpc>
              <a:spcPct val="90000"/>
            </a:lnSpc>
            <a:spcBef>
              <a:spcPct val="0"/>
            </a:spcBef>
            <a:spcAft>
              <a:spcPct val="35000"/>
            </a:spcAft>
          </a:pPr>
          <a:r>
            <a:rPr lang="en-US" sz="4100" kern="1200" dirty="0"/>
            <a:t>Univariate Analysis</a:t>
          </a:r>
        </a:p>
      </dsp:txBody>
      <dsp:txXfrm>
        <a:off x="655932" y="0"/>
        <a:ext cx="2440512" cy="2156777"/>
      </dsp:txXfrm>
    </dsp:sp>
    <dsp:sp modelId="{8B758D77-D305-4DD6-A5E4-F654631484C3}">
      <dsp:nvSpPr>
        <dsp:cNvPr id="0" name=""/>
        <dsp:cNvSpPr/>
      </dsp:nvSpPr>
      <dsp:spPr>
        <a:xfrm>
          <a:off x="3391272" y="0"/>
          <a:ext cx="3275855" cy="2156777"/>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a:t>Performed</a:t>
          </a:r>
        </a:p>
      </dsp:txBody>
      <dsp:txXfrm rot="16200000">
        <a:off x="2834579" y="556692"/>
        <a:ext cx="1768557" cy="655171"/>
      </dsp:txXfrm>
    </dsp:sp>
    <dsp:sp modelId="{126F32FB-38BA-45A3-99C3-A1B1429257C0}">
      <dsp:nvSpPr>
        <dsp:cNvPr id="0" name=""/>
        <dsp:cNvSpPr/>
      </dsp:nvSpPr>
      <dsp:spPr>
        <a:xfrm rot="5400000">
          <a:off x="3249076" y="1604346"/>
          <a:ext cx="317149" cy="491378"/>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E138C7-858B-40AA-84D5-0F9D6E5D095F}">
      <dsp:nvSpPr>
        <dsp:cNvPr id="0" name=""/>
        <dsp:cNvSpPr/>
      </dsp:nvSpPr>
      <dsp:spPr>
        <a:xfrm>
          <a:off x="4046443" y="0"/>
          <a:ext cx="2440512" cy="215677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0589" rIns="0" bIns="0" numCol="1" spcCol="1270" anchor="t" anchorCtr="0">
          <a:noAutofit/>
        </a:bodyPr>
        <a:lstStyle/>
        <a:p>
          <a:pPr lvl="0" algn="l" defTabSz="1822450">
            <a:lnSpc>
              <a:spcPct val="90000"/>
            </a:lnSpc>
            <a:spcBef>
              <a:spcPct val="0"/>
            </a:spcBef>
            <a:spcAft>
              <a:spcPct val="35000"/>
            </a:spcAft>
          </a:pPr>
          <a:r>
            <a:rPr lang="en-US" sz="4100" kern="1200" dirty="0"/>
            <a:t>Segmented Univariate Analysis</a:t>
          </a:r>
        </a:p>
      </dsp:txBody>
      <dsp:txXfrm>
        <a:off x="4046443" y="0"/>
        <a:ext cx="2440512" cy="2156777"/>
      </dsp:txXfrm>
    </dsp:sp>
    <dsp:sp modelId="{A01CB780-7A81-4E26-A607-885DFB74E4F8}">
      <dsp:nvSpPr>
        <dsp:cNvPr id="0" name=""/>
        <dsp:cNvSpPr/>
      </dsp:nvSpPr>
      <dsp:spPr>
        <a:xfrm>
          <a:off x="6781782" y="0"/>
          <a:ext cx="3275855" cy="2156777"/>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a:t>Performed</a:t>
          </a:r>
        </a:p>
      </dsp:txBody>
      <dsp:txXfrm rot="16200000">
        <a:off x="6225089" y="556692"/>
        <a:ext cx="1768557" cy="655171"/>
      </dsp:txXfrm>
    </dsp:sp>
    <dsp:sp modelId="{888CC4E0-E17F-452E-90E0-F24FCF9F0156}">
      <dsp:nvSpPr>
        <dsp:cNvPr id="0" name=""/>
        <dsp:cNvSpPr/>
      </dsp:nvSpPr>
      <dsp:spPr>
        <a:xfrm rot="5400000">
          <a:off x="6639587" y="1604346"/>
          <a:ext cx="317149" cy="491378"/>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C3883-507C-4266-A8B4-6C5FB49CF645}">
      <dsp:nvSpPr>
        <dsp:cNvPr id="0" name=""/>
        <dsp:cNvSpPr/>
      </dsp:nvSpPr>
      <dsp:spPr>
        <a:xfrm>
          <a:off x="7436954" y="0"/>
          <a:ext cx="2440512" cy="215677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0589" rIns="0" bIns="0" numCol="1" spcCol="1270" anchor="t" anchorCtr="0">
          <a:noAutofit/>
        </a:bodyPr>
        <a:lstStyle/>
        <a:p>
          <a:pPr lvl="0" algn="l" defTabSz="1822450">
            <a:lnSpc>
              <a:spcPct val="90000"/>
            </a:lnSpc>
            <a:spcBef>
              <a:spcPct val="0"/>
            </a:spcBef>
            <a:spcAft>
              <a:spcPct val="35000"/>
            </a:spcAft>
          </a:pPr>
          <a:r>
            <a:rPr lang="en-US" sz="4100" kern="1200" dirty="0"/>
            <a:t>Bivariate Analysis</a:t>
          </a:r>
        </a:p>
      </dsp:txBody>
      <dsp:txXfrm>
        <a:off x="7436954" y="0"/>
        <a:ext cx="2440512" cy="215677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DED160-80AB-4488-BCE1-CCD322CAB11B}"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4974F-453B-4DA9-A581-E60742873F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89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ED160-80AB-4488-BCE1-CCD322CAB11B}"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1982350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ED160-80AB-4488-BCE1-CCD322CAB11B}"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423677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DED160-80AB-4488-BCE1-CCD322CAB11B}"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389738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DED160-80AB-4488-BCE1-CCD322CAB11B}"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4974F-453B-4DA9-A581-E60742873F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03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DED160-80AB-4488-BCE1-CCD322CAB11B}"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2657727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DED160-80AB-4488-BCE1-CCD322CAB11B}"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78879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DED160-80AB-4488-BCE1-CCD322CAB11B}"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369330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8DED160-80AB-4488-BCE1-CCD322CAB11B}" type="datetimeFigureOut">
              <a:rPr lang="en-US" smtClean="0"/>
              <a:t>11/10/2021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12475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8DED160-80AB-4488-BCE1-CCD322CAB11B}" type="datetimeFigureOut">
              <a:rPr lang="en-US" smtClean="0"/>
              <a:t>11/10/2021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D24974F-453B-4DA9-A581-E60742873F7D}" type="slidenum">
              <a:rPr lang="en-US" smtClean="0"/>
              <a:t>‹#›</a:t>
            </a:fld>
            <a:endParaRPr lang="en-US"/>
          </a:p>
        </p:txBody>
      </p:sp>
    </p:spTree>
    <p:extLst>
      <p:ext uri="{BB962C8B-B14F-4D97-AF65-F5344CB8AC3E}">
        <p14:creationId xmlns:p14="http://schemas.microsoft.com/office/powerpoint/2010/main" val="1365421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DED160-80AB-4488-BCE1-CCD322CAB11B}"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4974F-453B-4DA9-A581-E60742873F7D}" type="slidenum">
              <a:rPr lang="en-US" smtClean="0"/>
              <a:t>‹#›</a:t>
            </a:fld>
            <a:endParaRPr lang="en-US"/>
          </a:p>
        </p:txBody>
      </p:sp>
    </p:spTree>
    <p:extLst>
      <p:ext uri="{BB962C8B-B14F-4D97-AF65-F5344CB8AC3E}">
        <p14:creationId xmlns:p14="http://schemas.microsoft.com/office/powerpoint/2010/main" val="216707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8DED160-80AB-4488-BCE1-CCD322CAB11B}" type="datetimeFigureOut">
              <a:rPr lang="en-US" smtClean="0"/>
              <a:t>11/10/2021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D24974F-453B-4DA9-A581-E60742873F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088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46521-993D-4585-96A3-51AC47120992}"/>
              </a:ext>
            </a:extLst>
          </p:cNvPr>
          <p:cNvSpPr>
            <a:spLocks noGrp="1"/>
          </p:cNvSpPr>
          <p:nvPr>
            <p:ph type="ctrTitle"/>
          </p:nvPr>
        </p:nvSpPr>
        <p:spPr>
          <a:xfrm>
            <a:off x="1524000" y="1293338"/>
            <a:ext cx="9144000" cy="3274592"/>
          </a:xfrm>
        </p:spPr>
        <p:txBody>
          <a:bodyPr anchor="ctr">
            <a:normAutofit/>
          </a:bodyPr>
          <a:lstStyle/>
          <a:p>
            <a:r>
              <a:rPr lang="en-US" sz="7200" dirty="0"/>
              <a:t>Lending Club Case Study</a:t>
            </a:r>
          </a:p>
        </p:txBody>
      </p:sp>
      <p:sp>
        <p:nvSpPr>
          <p:cNvPr id="3" name="Subtitle 2">
            <a:extLst>
              <a:ext uri="{FF2B5EF4-FFF2-40B4-BE49-F238E27FC236}">
                <a16:creationId xmlns:a16="http://schemas.microsoft.com/office/drawing/2014/main" xmlns="" id="{8A9A1511-0490-429F-BD20-64AC6AAB8941}"/>
              </a:ext>
            </a:extLst>
          </p:cNvPr>
          <p:cNvSpPr>
            <a:spLocks noGrp="1"/>
          </p:cNvSpPr>
          <p:nvPr>
            <p:ph type="subTitle" idx="1"/>
          </p:nvPr>
        </p:nvSpPr>
        <p:spPr>
          <a:xfrm>
            <a:off x="1524000" y="5514052"/>
            <a:ext cx="9144000" cy="651910"/>
          </a:xfrm>
        </p:spPr>
        <p:txBody>
          <a:bodyPr anchor="ctr">
            <a:normAutofit/>
          </a:bodyPr>
          <a:lstStyle/>
          <a:p>
            <a:r>
              <a:rPr lang="en-US" dirty="0"/>
              <a:t>Avinash Kumar, Krishna Mojamdar</a:t>
            </a:r>
          </a:p>
        </p:txBody>
      </p:sp>
    </p:spTree>
    <p:extLst>
      <p:ext uri="{BB962C8B-B14F-4D97-AF65-F5344CB8AC3E}">
        <p14:creationId xmlns:p14="http://schemas.microsoft.com/office/powerpoint/2010/main" val="2343177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F157FD1-5F04-421B-8968-78677EB3A139}"/>
              </a:ext>
            </a:extLst>
          </p:cNvPr>
          <p:cNvSpPr>
            <a:spLocks noGrp="1"/>
          </p:cNvSpPr>
          <p:nvPr>
            <p:ph type="title"/>
          </p:nvPr>
        </p:nvSpPr>
        <p:spPr>
          <a:xfrm>
            <a:off x="7859485" y="634946"/>
            <a:ext cx="3690257" cy="1450757"/>
          </a:xfrm>
        </p:spPr>
        <p:txBody>
          <a:bodyPr>
            <a:normAutofit/>
          </a:bodyPr>
          <a:lstStyle/>
          <a:p>
            <a:r>
              <a:rPr lang="en-US" dirty="0"/>
              <a:t>Loan Status</a:t>
            </a:r>
          </a:p>
        </p:txBody>
      </p:sp>
      <p:cxnSp>
        <p:nvCxnSpPr>
          <p:cNvPr id="14" name="Straight Connector 13">
            <a:extLst>
              <a:ext uri="{FF2B5EF4-FFF2-40B4-BE49-F238E27FC236}">
                <a16:creationId xmlns:a16="http://schemas.microsoft.com/office/drawing/2014/main" xmlns=""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42A2CDCB-04BA-43B4-AE70-25E113DCED95}"/>
              </a:ext>
            </a:extLst>
          </p:cNvPr>
          <p:cNvSpPr>
            <a:spLocks noGrp="1"/>
          </p:cNvSpPr>
          <p:nvPr>
            <p:ph idx="1"/>
          </p:nvPr>
        </p:nvSpPr>
        <p:spPr>
          <a:xfrm>
            <a:off x="7859485" y="2198913"/>
            <a:ext cx="3690257" cy="3755565"/>
          </a:xfrm>
        </p:spPr>
        <p:txBody>
          <a:bodyPr>
            <a:normAutofit/>
          </a:bodyPr>
          <a:lstStyle/>
          <a:p>
            <a:r>
              <a:rPr lang="en-US" dirty="0"/>
              <a:t>Majority of the loans have been fully paid. </a:t>
            </a:r>
          </a:p>
          <a:p>
            <a:r>
              <a:rPr lang="en-US" dirty="0"/>
              <a:t>There are a few which have been charged off.</a:t>
            </a:r>
          </a:p>
        </p:txBody>
      </p:sp>
      <p:sp>
        <p:nvSpPr>
          <p:cNvPr id="16" name="Rectangle 15">
            <a:extLst>
              <a:ext uri="{FF2B5EF4-FFF2-40B4-BE49-F238E27FC236}">
                <a16:creationId xmlns:a16="http://schemas.microsoft.com/office/drawing/2014/main" xmlns="" id="{6329CBCE-21AE-419D-AC1F-8ACF510A66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FF2DA012-1414-493D-888F-5D99D0BDA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bar chart&#10;&#10;Description automatically generated">
            <a:extLst>
              <a:ext uri="{FF2B5EF4-FFF2-40B4-BE49-F238E27FC236}">
                <a16:creationId xmlns:a16="http://schemas.microsoft.com/office/drawing/2014/main" xmlns="" id="{841EF1BF-F452-496E-8CBB-9CF7B1EB9203}"/>
              </a:ext>
            </a:extLst>
          </p:cNvPr>
          <p:cNvPicPr>
            <a:picLocks noChangeAspect="1"/>
          </p:cNvPicPr>
          <p:nvPr/>
        </p:nvPicPr>
        <p:blipFill>
          <a:blip r:embed="rId2"/>
          <a:stretch>
            <a:fillRect/>
          </a:stretch>
        </p:blipFill>
        <p:spPr>
          <a:xfrm>
            <a:off x="537580" y="1158751"/>
            <a:ext cx="6922964" cy="4540497"/>
          </a:xfrm>
          <a:prstGeom prst="rect">
            <a:avLst/>
          </a:prstGeom>
        </p:spPr>
      </p:pic>
    </p:spTree>
    <p:extLst>
      <p:ext uri="{BB962C8B-B14F-4D97-AF65-F5344CB8AC3E}">
        <p14:creationId xmlns:p14="http://schemas.microsoft.com/office/powerpoint/2010/main" val="54236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E5958DBC-F4DA-42A8-8C52-860179790E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5837B2E-4D14-4BE5-BBD0-6CE001BA7468}"/>
              </a:ext>
            </a:extLst>
          </p:cNvPr>
          <p:cNvSpPr>
            <a:spLocks noGrp="1"/>
          </p:cNvSpPr>
          <p:nvPr>
            <p:ph type="title"/>
          </p:nvPr>
        </p:nvSpPr>
        <p:spPr>
          <a:xfrm>
            <a:off x="5144679" y="634946"/>
            <a:ext cx="6405063" cy="1450757"/>
          </a:xfrm>
        </p:spPr>
        <p:txBody>
          <a:bodyPr>
            <a:normAutofit/>
          </a:bodyPr>
          <a:lstStyle/>
          <a:p>
            <a:r>
              <a:rPr lang="en-US" dirty="0"/>
              <a:t>Loan Grade</a:t>
            </a:r>
          </a:p>
        </p:txBody>
      </p:sp>
      <p:pic>
        <p:nvPicPr>
          <p:cNvPr id="17" name="Picture 16" descr="Chart, bar chart&#10;&#10;Description automatically generated">
            <a:extLst>
              <a:ext uri="{FF2B5EF4-FFF2-40B4-BE49-F238E27FC236}">
                <a16:creationId xmlns:a16="http://schemas.microsoft.com/office/drawing/2014/main" xmlns="" id="{15C6F4F4-B2ED-48D7-8BB2-5F499A6DE9B1}"/>
              </a:ext>
            </a:extLst>
          </p:cNvPr>
          <p:cNvPicPr>
            <a:picLocks noChangeAspect="1"/>
          </p:cNvPicPr>
          <p:nvPr/>
        </p:nvPicPr>
        <p:blipFill>
          <a:blip r:embed="rId2"/>
          <a:stretch>
            <a:fillRect/>
          </a:stretch>
        </p:blipFill>
        <p:spPr>
          <a:xfrm>
            <a:off x="749242" y="581098"/>
            <a:ext cx="3789810" cy="2476136"/>
          </a:xfrm>
          <a:prstGeom prst="rect">
            <a:avLst/>
          </a:prstGeom>
        </p:spPr>
      </p:pic>
      <p:cxnSp>
        <p:nvCxnSpPr>
          <p:cNvPr id="25" name="Straight Connector 24">
            <a:extLst>
              <a:ext uri="{FF2B5EF4-FFF2-40B4-BE49-F238E27FC236}">
                <a16:creationId xmlns:a16="http://schemas.microsoft.com/office/drawing/2014/main" xmlns="" id="{79FCC9A9-2031-4283-9B27-34B62BB7F30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hart, line chart&#10;&#10;Description automatically generated">
            <a:extLst>
              <a:ext uri="{FF2B5EF4-FFF2-40B4-BE49-F238E27FC236}">
                <a16:creationId xmlns:a16="http://schemas.microsoft.com/office/drawing/2014/main" xmlns="" id="{27E70E44-B5F1-4D76-87DA-C229C4621FAB}"/>
              </a:ext>
            </a:extLst>
          </p:cNvPr>
          <p:cNvPicPr>
            <a:picLocks noChangeAspect="1"/>
          </p:cNvPicPr>
          <p:nvPr/>
        </p:nvPicPr>
        <p:blipFill>
          <a:blip r:embed="rId3"/>
          <a:stretch>
            <a:fillRect/>
          </a:stretch>
        </p:blipFill>
        <p:spPr>
          <a:xfrm>
            <a:off x="815398" y="3218101"/>
            <a:ext cx="3657498" cy="2476136"/>
          </a:xfrm>
          <a:prstGeom prst="rect">
            <a:avLst/>
          </a:prstGeom>
        </p:spPr>
      </p:pic>
      <p:sp>
        <p:nvSpPr>
          <p:cNvPr id="9" name="Content Placeholder 8">
            <a:extLst>
              <a:ext uri="{FF2B5EF4-FFF2-40B4-BE49-F238E27FC236}">
                <a16:creationId xmlns:a16="http://schemas.microsoft.com/office/drawing/2014/main" xmlns="" id="{A0C5F432-5548-499A-AB9B-8B8613E2A906}"/>
              </a:ext>
            </a:extLst>
          </p:cNvPr>
          <p:cNvSpPr>
            <a:spLocks noGrp="1"/>
          </p:cNvSpPr>
          <p:nvPr>
            <p:ph idx="1"/>
          </p:nvPr>
        </p:nvSpPr>
        <p:spPr>
          <a:xfrm>
            <a:off x="5144679" y="2198914"/>
            <a:ext cx="6405063" cy="3670180"/>
          </a:xfrm>
        </p:spPr>
        <p:txBody>
          <a:bodyPr>
            <a:normAutofit/>
          </a:bodyPr>
          <a:lstStyle/>
          <a:p>
            <a:r>
              <a:rPr lang="en-US" dirty="0"/>
              <a:t>Grade A is basic loan and Grade G is premium loan </a:t>
            </a:r>
          </a:p>
          <a:p>
            <a:r>
              <a:rPr lang="en-US" dirty="0"/>
              <a:t>Most of the loans fall under grade A and B. Hence most of the loans are low graded loans.</a:t>
            </a:r>
          </a:p>
          <a:p>
            <a:r>
              <a:rPr lang="en-US" dirty="0"/>
              <a:t>Note: It's assumed that Grade G is the highest based on the </a:t>
            </a:r>
            <a:r>
              <a:rPr lang="en-US" dirty="0" smtClean="0"/>
              <a:t>mean of loans.</a:t>
            </a:r>
            <a:endParaRPr lang="en-US" dirty="0"/>
          </a:p>
        </p:txBody>
      </p:sp>
      <p:sp>
        <p:nvSpPr>
          <p:cNvPr id="27" name="Rectangle 26">
            <a:extLst>
              <a:ext uri="{FF2B5EF4-FFF2-40B4-BE49-F238E27FC236}">
                <a16:creationId xmlns:a16="http://schemas.microsoft.com/office/drawing/2014/main" xmlns="" id="{51DDD252-D7C8-4CE5-9C61-D60D722BC2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xmlns="" id="{2FBD75F5-C49C-4F6A-8D43-7A5939C233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850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4ED7721-C167-4CD8-8FFC-98977886E966}"/>
              </a:ext>
            </a:extLst>
          </p:cNvPr>
          <p:cNvSpPr>
            <a:spLocks noGrp="1"/>
          </p:cNvSpPr>
          <p:nvPr>
            <p:ph type="title"/>
          </p:nvPr>
        </p:nvSpPr>
        <p:spPr>
          <a:xfrm>
            <a:off x="7859485" y="634946"/>
            <a:ext cx="3690257" cy="1450757"/>
          </a:xfrm>
        </p:spPr>
        <p:txBody>
          <a:bodyPr>
            <a:normAutofit/>
          </a:bodyPr>
          <a:lstStyle/>
          <a:p>
            <a:r>
              <a:rPr lang="en-US" dirty="0"/>
              <a:t>Loan Grade</a:t>
            </a:r>
          </a:p>
        </p:txBody>
      </p:sp>
      <p:pic>
        <p:nvPicPr>
          <p:cNvPr id="5" name="Content Placeholder 4" descr="Chart, histogram&#10;&#10;Description automatically generated">
            <a:extLst>
              <a:ext uri="{FF2B5EF4-FFF2-40B4-BE49-F238E27FC236}">
                <a16:creationId xmlns:a16="http://schemas.microsoft.com/office/drawing/2014/main" xmlns="" id="{55363380-FD27-4D6B-96E4-5D70A2A6054F}"/>
              </a:ext>
            </a:extLst>
          </p:cNvPr>
          <p:cNvPicPr>
            <a:picLocks noChangeAspect="1"/>
          </p:cNvPicPr>
          <p:nvPr/>
        </p:nvPicPr>
        <p:blipFill>
          <a:blip r:embed="rId2"/>
          <a:stretch>
            <a:fillRect/>
          </a:stretch>
        </p:blipFill>
        <p:spPr>
          <a:xfrm>
            <a:off x="164013" y="1605280"/>
            <a:ext cx="7442200" cy="3961953"/>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ADA91DDE-CB4B-4F48-8D4E-B969670AE0F4}"/>
              </a:ext>
            </a:extLst>
          </p:cNvPr>
          <p:cNvSpPr>
            <a:spLocks noGrp="1"/>
          </p:cNvSpPr>
          <p:nvPr>
            <p:ph idx="1"/>
          </p:nvPr>
        </p:nvSpPr>
        <p:spPr>
          <a:xfrm>
            <a:off x="7859485" y="2198914"/>
            <a:ext cx="3690257" cy="3670180"/>
          </a:xfrm>
        </p:spPr>
        <p:txBody>
          <a:bodyPr>
            <a:normAutofit/>
          </a:bodyPr>
          <a:lstStyle/>
          <a:p>
            <a:r>
              <a:rPr lang="en-US" dirty="0"/>
              <a:t>Majority of the loan fall under sub grade A4 to B5</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332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94FD05D-4558-419D-8574-4A8B045BD0EC}"/>
              </a:ext>
            </a:extLst>
          </p:cNvPr>
          <p:cNvSpPr>
            <a:spLocks noGrp="1"/>
          </p:cNvSpPr>
          <p:nvPr>
            <p:ph type="title"/>
          </p:nvPr>
        </p:nvSpPr>
        <p:spPr>
          <a:xfrm>
            <a:off x="7859485" y="634946"/>
            <a:ext cx="3690257" cy="1450757"/>
          </a:xfrm>
        </p:spPr>
        <p:txBody>
          <a:bodyPr>
            <a:normAutofit/>
          </a:bodyPr>
          <a:lstStyle/>
          <a:p>
            <a:r>
              <a:rPr lang="en-US" sz="4000" dirty="0"/>
              <a:t>Home Ownership</a:t>
            </a:r>
          </a:p>
        </p:txBody>
      </p:sp>
      <p:pic>
        <p:nvPicPr>
          <p:cNvPr id="5" name="Content Placeholder 4" descr="A picture containing chart&#10;&#10;Description automatically generated">
            <a:extLst>
              <a:ext uri="{FF2B5EF4-FFF2-40B4-BE49-F238E27FC236}">
                <a16:creationId xmlns:a16="http://schemas.microsoft.com/office/drawing/2014/main" xmlns="" id="{3E14C77E-4661-4A57-9E15-18F5A1D80F75}"/>
              </a:ext>
            </a:extLst>
          </p:cNvPr>
          <p:cNvPicPr>
            <a:picLocks noChangeAspect="1"/>
          </p:cNvPicPr>
          <p:nvPr/>
        </p:nvPicPr>
        <p:blipFill>
          <a:blip r:embed="rId2"/>
          <a:stretch>
            <a:fillRect/>
          </a:stretch>
        </p:blipFill>
        <p:spPr>
          <a:xfrm>
            <a:off x="157660" y="1484076"/>
            <a:ext cx="7389688" cy="3889847"/>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8FBB9A28-4C0C-4306-8145-226F53F58202}"/>
              </a:ext>
            </a:extLst>
          </p:cNvPr>
          <p:cNvSpPr>
            <a:spLocks noGrp="1"/>
          </p:cNvSpPr>
          <p:nvPr>
            <p:ph idx="1"/>
          </p:nvPr>
        </p:nvSpPr>
        <p:spPr>
          <a:xfrm>
            <a:off x="7859485" y="2198914"/>
            <a:ext cx="3690257" cy="3670180"/>
          </a:xfrm>
        </p:spPr>
        <p:txBody>
          <a:bodyPr>
            <a:normAutofit/>
          </a:bodyPr>
          <a:lstStyle/>
          <a:p>
            <a:r>
              <a:rPr lang="en-US" dirty="0"/>
              <a:t>A high number of the applicants live in rented and mortgaged houses.</a:t>
            </a:r>
          </a:p>
          <a:p>
            <a:r>
              <a:rPr lang="en-US" dirty="0"/>
              <a:t>Very few of the customers own a house.</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340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FC82E-DEE6-4A86-8E1F-42BDD087169B}"/>
              </a:ext>
            </a:extLst>
          </p:cNvPr>
          <p:cNvSpPr>
            <a:spLocks noGrp="1"/>
          </p:cNvSpPr>
          <p:nvPr>
            <p:ph type="title"/>
          </p:nvPr>
        </p:nvSpPr>
        <p:spPr/>
        <p:txBody>
          <a:bodyPr/>
          <a:lstStyle/>
          <a:p>
            <a:r>
              <a:rPr lang="en-US" dirty="0"/>
              <a:t>Verification Status</a:t>
            </a:r>
          </a:p>
        </p:txBody>
      </p:sp>
      <p:pic>
        <p:nvPicPr>
          <p:cNvPr id="5" name="Content Placeholder 4" descr="Bar chart&#10;&#10;Description automatically generated with medium confidence">
            <a:extLst>
              <a:ext uri="{FF2B5EF4-FFF2-40B4-BE49-F238E27FC236}">
                <a16:creationId xmlns:a16="http://schemas.microsoft.com/office/drawing/2014/main" xmlns="" id="{F6ABC37C-23D0-4E69-A03A-198149ACFF96}"/>
              </a:ext>
            </a:extLst>
          </p:cNvPr>
          <p:cNvPicPr>
            <a:picLocks noGrp="1" noChangeAspect="1"/>
          </p:cNvPicPr>
          <p:nvPr>
            <p:ph idx="1"/>
          </p:nvPr>
        </p:nvPicPr>
        <p:blipFill>
          <a:blip r:embed="rId2"/>
          <a:stretch>
            <a:fillRect/>
          </a:stretch>
        </p:blipFill>
        <p:spPr>
          <a:xfrm>
            <a:off x="1097280" y="1973530"/>
            <a:ext cx="9987279" cy="3279190"/>
          </a:xfrm>
        </p:spPr>
      </p:pic>
      <p:sp>
        <p:nvSpPr>
          <p:cNvPr id="6" name="TextBox 5">
            <a:extLst>
              <a:ext uri="{FF2B5EF4-FFF2-40B4-BE49-F238E27FC236}">
                <a16:creationId xmlns:a16="http://schemas.microsoft.com/office/drawing/2014/main" xmlns="" id="{6C2E0D5B-5C69-4A6B-9FC2-4D440FB0BC06}"/>
              </a:ext>
            </a:extLst>
          </p:cNvPr>
          <p:cNvSpPr txBox="1"/>
          <p:nvPr/>
        </p:nvSpPr>
        <p:spPr>
          <a:xfrm>
            <a:off x="1300480" y="5339081"/>
            <a:ext cx="10810240" cy="369332"/>
          </a:xfrm>
          <a:prstGeom prst="rect">
            <a:avLst/>
          </a:prstGeom>
          <a:noFill/>
        </p:spPr>
        <p:txBody>
          <a:bodyPr wrap="square" rtlCol="0">
            <a:spAutoFit/>
          </a:bodyPr>
          <a:lstStyle/>
          <a:p>
            <a:r>
              <a:rPr lang="en-US" dirty="0"/>
              <a:t>A large number of customers were totally not verified</a:t>
            </a:r>
          </a:p>
        </p:txBody>
      </p:sp>
    </p:spTree>
    <p:extLst>
      <p:ext uri="{BB962C8B-B14F-4D97-AF65-F5344CB8AC3E}">
        <p14:creationId xmlns:p14="http://schemas.microsoft.com/office/powerpoint/2010/main" val="337009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6E9F89-7845-4B21-9753-93F2821ECD95}"/>
              </a:ext>
            </a:extLst>
          </p:cNvPr>
          <p:cNvSpPr>
            <a:spLocks noGrp="1"/>
          </p:cNvSpPr>
          <p:nvPr>
            <p:ph type="title"/>
          </p:nvPr>
        </p:nvSpPr>
        <p:spPr/>
        <p:txBody>
          <a:bodyPr/>
          <a:lstStyle/>
          <a:p>
            <a:r>
              <a:rPr lang="en-US" dirty="0"/>
              <a:t>Purpose of loan</a:t>
            </a:r>
          </a:p>
        </p:txBody>
      </p:sp>
      <p:pic>
        <p:nvPicPr>
          <p:cNvPr id="9" name="Content Placeholder 8" descr="Chart, histogram&#10;&#10;Description automatically generated">
            <a:extLst>
              <a:ext uri="{FF2B5EF4-FFF2-40B4-BE49-F238E27FC236}">
                <a16:creationId xmlns:a16="http://schemas.microsoft.com/office/drawing/2014/main" xmlns="" id="{275C4B99-75F3-4858-B7BF-32A7414FF827}"/>
              </a:ext>
            </a:extLst>
          </p:cNvPr>
          <p:cNvPicPr>
            <a:picLocks noGrp="1" noChangeAspect="1"/>
          </p:cNvPicPr>
          <p:nvPr>
            <p:ph idx="1"/>
          </p:nvPr>
        </p:nvPicPr>
        <p:blipFill>
          <a:blip r:embed="rId2"/>
          <a:stretch>
            <a:fillRect/>
          </a:stretch>
        </p:blipFill>
        <p:spPr>
          <a:xfrm>
            <a:off x="741680" y="1855496"/>
            <a:ext cx="10414000" cy="3265145"/>
          </a:xfrm>
        </p:spPr>
      </p:pic>
      <p:sp>
        <p:nvSpPr>
          <p:cNvPr id="10" name="TextBox 9">
            <a:extLst>
              <a:ext uri="{FF2B5EF4-FFF2-40B4-BE49-F238E27FC236}">
                <a16:creationId xmlns:a16="http://schemas.microsoft.com/office/drawing/2014/main" xmlns="" id="{3A45C2A7-75D6-4895-AC59-EA40E2303B74}"/>
              </a:ext>
            </a:extLst>
          </p:cNvPr>
          <p:cNvSpPr txBox="1"/>
          <p:nvPr/>
        </p:nvSpPr>
        <p:spPr>
          <a:xfrm>
            <a:off x="1300480" y="5339081"/>
            <a:ext cx="10810240" cy="369332"/>
          </a:xfrm>
          <a:prstGeom prst="rect">
            <a:avLst/>
          </a:prstGeom>
          <a:noFill/>
        </p:spPr>
        <p:txBody>
          <a:bodyPr wrap="square" rtlCol="0">
            <a:spAutoFit/>
          </a:bodyPr>
          <a:lstStyle/>
          <a:p>
            <a:r>
              <a:rPr lang="en-US" dirty="0"/>
              <a:t>Debt consolidation seems to be the major purpose of taking a loan.</a:t>
            </a:r>
          </a:p>
        </p:txBody>
      </p:sp>
    </p:spTree>
    <p:extLst>
      <p:ext uri="{BB962C8B-B14F-4D97-AF65-F5344CB8AC3E}">
        <p14:creationId xmlns:p14="http://schemas.microsoft.com/office/powerpoint/2010/main" val="2524957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C29F9-FC54-4612-A0F3-91AC63D111C6}"/>
              </a:ext>
            </a:extLst>
          </p:cNvPr>
          <p:cNvSpPr>
            <a:spLocks noGrp="1"/>
          </p:cNvSpPr>
          <p:nvPr>
            <p:ph type="title"/>
          </p:nvPr>
        </p:nvSpPr>
        <p:spPr/>
        <p:txBody>
          <a:bodyPr/>
          <a:lstStyle/>
          <a:p>
            <a:r>
              <a:rPr lang="en-US" dirty="0"/>
              <a:t>State Wise</a:t>
            </a:r>
          </a:p>
        </p:txBody>
      </p:sp>
      <p:pic>
        <p:nvPicPr>
          <p:cNvPr id="5" name="Content Placeholder 4" descr="Chart&#10;&#10;Description automatically generated with low confidence">
            <a:extLst>
              <a:ext uri="{FF2B5EF4-FFF2-40B4-BE49-F238E27FC236}">
                <a16:creationId xmlns:a16="http://schemas.microsoft.com/office/drawing/2014/main" xmlns="" id="{F71FF1A9-DB8D-4321-B8CB-B203DEEC34B4}"/>
              </a:ext>
            </a:extLst>
          </p:cNvPr>
          <p:cNvPicPr>
            <a:picLocks noGrp="1" noChangeAspect="1"/>
          </p:cNvPicPr>
          <p:nvPr>
            <p:ph idx="1"/>
          </p:nvPr>
        </p:nvPicPr>
        <p:blipFill>
          <a:blip r:embed="rId2"/>
          <a:stretch>
            <a:fillRect/>
          </a:stretch>
        </p:blipFill>
        <p:spPr>
          <a:xfrm>
            <a:off x="771843" y="1867769"/>
            <a:ext cx="10058400" cy="3598311"/>
          </a:xfrm>
        </p:spPr>
      </p:pic>
      <p:sp>
        <p:nvSpPr>
          <p:cNvPr id="6" name="TextBox 5">
            <a:extLst>
              <a:ext uri="{FF2B5EF4-FFF2-40B4-BE49-F238E27FC236}">
                <a16:creationId xmlns:a16="http://schemas.microsoft.com/office/drawing/2014/main" xmlns="" id="{60FEFC06-6493-45C2-98D8-2588F0DFB81C}"/>
              </a:ext>
            </a:extLst>
          </p:cNvPr>
          <p:cNvSpPr txBox="1"/>
          <p:nvPr/>
        </p:nvSpPr>
        <p:spPr>
          <a:xfrm>
            <a:off x="1097280" y="5596489"/>
            <a:ext cx="10810240" cy="369332"/>
          </a:xfrm>
          <a:prstGeom prst="rect">
            <a:avLst/>
          </a:prstGeom>
          <a:noFill/>
        </p:spPr>
        <p:txBody>
          <a:bodyPr wrap="square" rtlCol="0">
            <a:spAutoFit/>
          </a:bodyPr>
          <a:lstStyle/>
          <a:p>
            <a:r>
              <a:rPr lang="en-US" dirty="0"/>
              <a:t>A large number of loans were granted in CA followed by NY and TX.</a:t>
            </a:r>
          </a:p>
        </p:txBody>
      </p:sp>
    </p:spTree>
    <p:extLst>
      <p:ext uri="{BB962C8B-B14F-4D97-AF65-F5344CB8AC3E}">
        <p14:creationId xmlns:p14="http://schemas.microsoft.com/office/powerpoint/2010/main" val="305565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3FD84-47E8-4ABE-B31B-14141C1C50EE}"/>
              </a:ext>
            </a:extLst>
          </p:cNvPr>
          <p:cNvSpPr>
            <a:spLocks noGrp="1"/>
          </p:cNvSpPr>
          <p:nvPr>
            <p:ph type="title"/>
          </p:nvPr>
        </p:nvSpPr>
        <p:spPr/>
        <p:txBody>
          <a:bodyPr/>
          <a:lstStyle/>
          <a:p>
            <a:r>
              <a:rPr lang="en-US" dirty="0"/>
              <a:t>Credit Line</a:t>
            </a:r>
          </a:p>
        </p:txBody>
      </p:sp>
      <p:pic>
        <p:nvPicPr>
          <p:cNvPr id="5" name="Content Placeholder 4" descr="Histogram&#10;&#10;Description automatically generated">
            <a:extLst>
              <a:ext uri="{FF2B5EF4-FFF2-40B4-BE49-F238E27FC236}">
                <a16:creationId xmlns:a16="http://schemas.microsoft.com/office/drawing/2014/main" xmlns="" id="{3BCFC67F-0E9E-4040-BB12-D308D80A64CB}"/>
              </a:ext>
            </a:extLst>
          </p:cNvPr>
          <p:cNvPicPr>
            <a:picLocks noGrp="1" noChangeAspect="1"/>
          </p:cNvPicPr>
          <p:nvPr>
            <p:ph idx="1"/>
          </p:nvPr>
        </p:nvPicPr>
        <p:blipFill>
          <a:blip r:embed="rId2"/>
          <a:stretch>
            <a:fillRect/>
          </a:stretch>
        </p:blipFill>
        <p:spPr>
          <a:xfrm>
            <a:off x="768190" y="1844418"/>
            <a:ext cx="10387490" cy="3752071"/>
          </a:xfrm>
        </p:spPr>
      </p:pic>
      <p:sp>
        <p:nvSpPr>
          <p:cNvPr id="6" name="TextBox 5">
            <a:extLst>
              <a:ext uri="{FF2B5EF4-FFF2-40B4-BE49-F238E27FC236}">
                <a16:creationId xmlns:a16="http://schemas.microsoft.com/office/drawing/2014/main" xmlns="" id="{4EA1BF48-B326-43DA-BE05-2343271FB7FA}"/>
              </a:ext>
            </a:extLst>
          </p:cNvPr>
          <p:cNvSpPr txBox="1"/>
          <p:nvPr/>
        </p:nvSpPr>
        <p:spPr>
          <a:xfrm>
            <a:off x="1097280" y="5596489"/>
            <a:ext cx="10810240" cy="369332"/>
          </a:xfrm>
          <a:prstGeom prst="rect">
            <a:avLst/>
          </a:prstGeom>
          <a:noFill/>
        </p:spPr>
        <p:txBody>
          <a:bodyPr wrap="square" rtlCol="0">
            <a:spAutoFit/>
          </a:bodyPr>
          <a:lstStyle/>
          <a:p>
            <a:r>
              <a:rPr lang="en-US" dirty="0"/>
              <a:t>A majority of customers have more than 5 credit lines with the highest being in the range 5-11.</a:t>
            </a:r>
          </a:p>
        </p:txBody>
      </p:sp>
    </p:spTree>
    <p:extLst>
      <p:ext uri="{BB962C8B-B14F-4D97-AF65-F5344CB8AC3E}">
        <p14:creationId xmlns:p14="http://schemas.microsoft.com/office/powerpoint/2010/main" val="3579493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56ABE-8B3C-4780-8D91-901C22479933}"/>
              </a:ext>
            </a:extLst>
          </p:cNvPr>
          <p:cNvSpPr>
            <a:spLocks noGrp="1"/>
          </p:cNvSpPr>
          <p:nvPr>
            <p:ph type="title"/>
          </p:nvPr>
        </p:nvSpPr>
        <p:spPr/>
        <p:txBody>
          <a:bodyPr/>
          <a:lstStyle/>
          <a:p>
            <a:r>
              <a:rPr lang="en-US" dirty="0"/>
              <a:t>Income Groups</a:t>
            </a:r>
          </a:p>
        </p:txBody>
      </p:sp>
      <p:pic>
        <p:nvPicPr>
          <p:cNvPr id="5" name="Content Placeholder 4" descr="A picture containing text, clipart, screenshot&#10;&#10;Description automatically generated">
            <a:extLst>
              <a:ext uri="{FF2B5EF4-FFF2-40B4-BE49-F238E27FC236}">
                <a16:creationId xmlns:a16="http://schemas.microsoft.com/office/drawing/2014/main" xmlns="" id="{CC7C6868-0C47-44ED-9112-078C428BB9FE}"/>
              </a:ext>
            </a:extLst>
          </p:cNvPr>
          <p:cNvPicPr>
            <a:picLocks noGrp="1" noChangeAspect="1"/>
          </p:cNvPicPr>
          <p:nvPr>
            <p:ph idx="1"/>
          </p:nvPr>
        </p:nvPicPr>
        <p:blipFill>
          <a:blip r:embed="rId2"/>
          <a:stretch>
            <a:fillRect/>
          </a:stretch>
        </p:blipFill>
        <p:spPr>
          <a:xfrm>
            <a:off x="1208570" y="1846263"/>
            <a:ext cx="9835186" cy="3711257"/>
          </a:xfrm>
        </p:spPr>
      </p:pic>
      <p:sp>
        <p:nvSpPr>
          <p:cNvPr id="6" name="TextBox 5">
            <a:extLst>
              <a:ext uri="{FF2B5EF4-FFF2-40B4-BE49-F238E27FC236}">
                <a16:creationId xmlns:a16="http://schemas.microsoft.com/office/drawing/2014/main" xmlns="" id="{BA20FA94-14C8-42A6-AD7F-5B27C8ECDAF1}"/>
              </a:ext>
            </a:extLst>
          </p:cNvPr>
          <p:cNvSpPr txBox="1"/>
          <p:nvPr/>
        </p:nvSpPr>
        <p:spPr>
          <a:xfrm>
            <a:off x="1097280" y="5596489"/>
            <a:ext cx="10810240" cy="369332"/>
          </a:xfrm>
          <a:prstGeom prst="rect">
            <a:avLst/>
          </a:prstGeom>
          <a:noFill/>
        </p:spPr>
        <p:txBody>
          <a:bodyPr wrap="square" rtlCol="0">
            <a:spAutoFit/>
          </a:bodyPr>
          <a:lstStyle/>
          <a:p>
            <a:r>
              <a:rPr lang="en-US" dirty="0"/>
              <a:t>Income group 40000-60000 has the highest number of applicants in the dataset.</a:t>
            </a:r>
          </a:p>
        </p:txBody>
      </p:sp>
    </p:spTree>
    <p:extLst>
      <p:ext uri="{BB962C8B-B14F-4D97-AF65-F5344CB8AC3E}">
        <p14:creationId xmlns:p14="http://schemas.microsoft.com/office/powerpoint/2010/main" val="364174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50BF6A-D4A4-4C3C-A867-C40726238DE6}"/>
              </a:ext>
            </a:extLst>
          </p:cNvPr>
          <p:cNvSpPr>
            <a:spLocks noGrp="1"/>
          </p:cNvSpPr>
          <p:nvPr>
            <p:ph type="title"/>
          </p:nvPr>
        </p:nvSpPr>
        <p:spPr>
          <a:xfrm>
            <a:off x="7859485" y="634946"/>
            <a:ext cx="3690257" cy="1450757"/>
          </a:xfrm>
        </p:spPr>
        <p:txBody>
          <a:bodyPr>
            <a:normAutofit/>
          </a:bodyPr>
          <a:lstStyle/>
          <a:p>
            <a:r>
              <a:rPr lang="en-US" sz="4400" dirty="0"/>
              <a:t>Loan Amount Category</a:t>
            </a:r>
          </a:p>
        </p:txBody>
      </p:sp>
      <p:pic>
        <p:nvPicPr>
          <p:cNvPr id="5" name="Content Placeholder 4" descr="Chart, histogram&#10;&#10;Description automatically generated">
            <a:extLst>
              <a:ext uri="{FF2B5EF4-FFF2-40B4-BE49-F238E27FC236}">
                <a16:creationId xmlns:a16="http://schemas.microsoft.com/office/drawing/2014/main" xmlns="" id="{A246D8DD-29FF-4302-A33D-F7A3B8E18554}"/>
              </a:ext>
            </a:extLst>
          </p:cNvPr>
          <p:cNvPicPr>
            <a:picLocks noChangeAspect="1"/>
          </p:cNvPicPr>
          <p:nvPr/>
        </p:nvPicPr>
        <p:blipFill>
          <a:blip r:embed="rId2"/>
          <a:stretch>
            <a:fillRect/>
          </a:stretch>
        </p:blipFill>
        <p:spPr>
          <a:xfrm>
            <a:off x="633999" y="1457550"/>
            <a:ext cx="6909801" cy="3679468"/>
          </a:xfrm>
          <a:prstGeom prst="rect">
            <a:avLst/>
          </a:prstGeom>
        </p:spPr>
      </p:pic>
      <p:cxnSp>
        <p:nvCxnSpPr>
          <p:cNvPr id="21"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xmlns="" id="{C603BFF5-4978-4905-BBB3-B36E0C61D574}"/>
              </a:ext>
            </a:extLst>
          </p:cNvPr>
          <p:cNvSpPr>
            <a:spLocks noGrp="1"/>
          </p:cNvSpPr>
          <p:nvPr>
            <p:ph idx="1"/>
          </p:nvPr>
        </p:nvSpPr>
        <p:spPr>
          <a:xfrm>
            <a:off x="7859485" y="2198914"/>
            <a:ext cx="3690257" cy="3670180"/>
          </a:xfrm>
        </p:spPr>
        <p:txBody>
          <a:bodyPr>
            <a:normAutofit/>
          </a:bodyPr>
          <a:lstStyle/>
          <a:p>
            <a:r>
              <a:rPr lang="en-US" dirty="0"/>
              <a:t>Majority of the loans are in the High Category where amount is greater than 15000</a:t>
            </a:r>
            <a:r>
              <a:rPr lang="en-US" dirty="0" smtClean="0"/>
              <a:t>.</a:t>
            </a:r>
          </a:p>
          <a:p>
            <a:endParaRPr lang="en-US" dirty="0" smtClean="0"/>
          </a:p>
          <a:p>
            <a:r>
              <a:rPr lang="en-US" dirty="0" smtClean="0"/>
              <a:t>Range of the Buckets </a:t>
            </a:r>
            <a:endParaRPr lang="en-US" dirty="0"/>
          </a:p>
          <a:p>
            <a:r>
              <a:rPr lang="en-US" dirty="0" smtClean="0"/>
              <a:t>Low &lt; 5000</a:t>
            </a:r>
          </a:p>
          <a:p>
            <a:r>
              <a:rPr lang="en-US" dirty="0" smtClean="0"/>
              <a:t>Medium – 5000 to 15000</a:t>
            </a:r>
          </a:p>
          <a:p>
            <a:r>
              <a:rPr lang="en-US" dirty="0" smtClean="0"/>
              <a:t>High &gt; 15000</a:t>
            </a:r>
            <a:endParaRPr lang="en-US" dirty="0"/>
          </a:p>
        </p:txBody>
      </p:sp>
      <p:sp>
        <p:nvSpPr>
          <p:cNvPr id="23"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387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613B5A-D6FE-4CC6-85EE-3591AD71F299}"/>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xmlns="" id="{48E64C20-9CFF-492C-8DCF-191DEBAFC9C2}"/>
              </a:ext>
            </a:extLst>
          </p:cNvPr>
          <p:cNvSpPr>
            <a:spLocks noGrp="1"/>
          </p:cNvSpPr>
          <p:nvPr>
            <p:ph idx="1"/>
          </p:nvPr>
        </p:nvSpPr>
        <p:spPr/>
        <p:txBody>
          <a:bodyPr/>
          <a:lstStyle/>
          <a:p>
            <a:r>
              <a:rPr lang="en-US" dirty="0"/>
              <a:t>The aim of this case study is to get an idea of how real-world business problems are solved using EDA. </a:t>
            </a:r>
          </a:p>
          <a:p>
            <a:endParaRPr lang="en-US" dirty="0"/>
          </a:p>
        </p:txBody>
      </p:sp>
      <p:graphicFrame>
        <p:nvGraphicFramePr>
          <p:cNvPr id="4" name="Diagram 3">
            <a:extLst>
              <a:ext uri="{FF2B5EF4-FFF2-40B4-BE49-F238E27FC236}">
                <a16:creationId xmlns:a16="http://schemas.microsoft.com/office/drawing/2014/main" xmlns="" id="{A4C0B264-1365-4A2D-99C6-C1A834A93456}"/>
              </a:ext>
            </a:extLst>
          </p:cNvPr>
          <p:cNvGraphicFramePr/>
          <p:nvPr>
            <p:extLst>
              <p:ext uri="{D42A27DB-BD31-4B8C-83A1-F6EECF244321}">
                <p14:modId xmlns:p14="http://schemas.microsoft.com/office/powerpoint/2010/main" val="1531736555"/>
              </p:ext>
            </p:extLst>
          </p:nvPr>
        </p:nvGraphicFramePr>
        <p:xfrm>
          <a:off x="1737360" y="2804159"/>
          <a:ext cx="8463280" cy="3263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0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0800D-8F55-472B-A00F-C70A7518EEE2}"/>
              </a:ext>
            </a:extLst>
          </p:cNvPr>
          <p:cNvSpPr>
            <a:spLocks noGrp="1"/>
          </p:cNvSpPr>
          <p:nvPr>
            <p:ph type="title"/>
          </p:nvPr>
        </p:nvSpPr>
        <p:spPr>
          <a:xfrm>
            <a:off x="5181601" y="263527"/>
            <a:ext cx="6368142" cy="1450757"/>
          </a:xfrm>
        </p:spPr>
        <p:txBody>
          <a:bodyPr>
            <a:normAutofit/>
          </a:bodyPr>
          <a:lstStyle/>
          <a:p>
            <a:r>
              <a:rPr lang="en-US" dirty="0"/>
              <a:t>Segmented Univariate Analysis</a:t>
            </a:r>
          </a:p>
        </p:txBody>
      </p:sp>
      <p:pic>
        <p:nvPicPr>
          <p:cNvPr id="5" name="Picture 4" descr="Pie charts 3D art">
            <a:extLst>
              <a:ext uri="{FF2B5EF4-FFF2-40B4-BE49-F238E27FC236}">
                <a16:creationId xmlns:a16="http://schemas.microsoft.com/office/drawing/2014/main" xmlns="" id="{98155061-6EA8-4818-981F-6799789E3AA5}"/>
              </a:ext>
            </a:extLst>
          </p:cNvPr>
          <p:cNvPicPr>
            <a:picLocks noChangeAspect="1"/>
          </p:cNvPicPr>
          <p:nvPr/>
        </p:nvPicPr>
        <p:blipFill rotWithShape="1">
          <a:blip r:embed="rId2"/>
          <a:srcRect l="27888" r="26891" b="1"/>
          <a:stretch/>
        </p:blipFill>
        <p:spPr>
          <a:xfrm>
            <a:off x="20" y="-12128"/>
            <a:ext cx="4654276" cy="6870127"/>
          </a:xfrm>
          <a:prstGeom prst="rect">
            <a:avLst/>
          </a:prstGeom>
        </p:spPr>
      </p:pic>
      <p:sp>
        <p:nvSpPr>
          <p:cNvPr id="3" name="Content Placeholder 2">
            <a:extLst>
              <a:ext uri="{FF2B5EF4-FFF2-40B4-BE49-F238E27FC236}">
                <a16:creationId xmlns:a16="http://schemas.microsoft.com/office/drawing/2014/main" xmlns="" id="{483E1B2F-9E01-4810-9616-304243969CD5}"/>
              </a:ext>
            </a:extLst>
          </p:cNvPr>
          <p:cNvSpPr>
            <a:spLocks noGrp="1"/>
          </p:cNvSpPr>
          <p:nvPr>
            <p:ph idx="1"/>
          </p:nvPr>
        </p:nvSpPr>
        <p:spPr>
          <a:xfrm>
            <a:off x="5181601" y="2198914"/>
            <a:ext cx="6368142" cy="3670180"/>
          </a:xfrm>
        </p:spPr>
        <p:txBody>
          <a:bodyPr>
            <a:normAutofit/>
          </a:bodyPr>
          <a:lstStyle/>
          <a:p>
            <a:r>
              <a:rPr lang="en-US" dirty="0"/>
              <a:t>Analysis of singe variables.</a:t>
            </a:r>
          </a:p>
          <a:p>
            <a:r>
              <a:rPr lang="en-US" dirty="0"/>
              <a:t>Does not involve relationship with any other variable</a:t>
            </a:r>
          </a:p>
          <a:p>
            <a:r>
              <a:rPr lang="en-US" dirty="0"/>
              <a:t>Descriptive in nature</a:t>
            </a:r>
          </a:p>
          <a:p>
            <a:r>
              <a:rPr lang="en-US" dirty="0"/>
              <a:t>Dataset is analyzed in subsets.</a:t>
            </a:r>
          </a:p>
        </p:txBody>
      </p:sp>
    </p:spTree>
    <p:extLst>
      <p:ext uri="{BB962C8B-B14F-4D97-AF65-F5344CB8AC3E}">
        <p14:creationId xmlns:p14="http://schemas.microsoft.com/office/powerpoint/2010/main" val="42150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CC3DF4A-A8CB-49E4-BD3D-C15798D637BF}"/>
              </a:ext>
            </a:extLst>
          </p:cNvPr>
          <p:cNvSpPr>
            <a:spLocks noGrp="1"/>
          </p:cNvSpPr>
          <p:nvPr>
            <p:ph type="title"/>
          </p:nvPr>
        </p:nvSpPr>
        <p:spPr>
          <a:xfrm>
            <a:off x="7859485" y="634946"/>
            <a:ext cx="3690257" cy="1450757"/>
          </a:xfrm>
        </p:spPr>
        <p:txBody>
          <a:bodyPr>
            <a:normAutofit/>
          </a:bodyPr>
          <a:lstStyle/>
          <a:p>
            <a:r>
              <a:rPr lang="en-US" dirty="0"/>
              <a:t>Loan Category vs Loan Status</a:t>
            </a:r>
          </a:p>
        </p:txBody>
      </p:sp>
      <p:pic>
        <p:nvPicPr>
          <p:cNvPr id="5" name="Content Placeholder 4" descr="Chart&#10;&#10;Description automatically generated">
            <a:extLst>
              <a:ext uri="{FF2B5EF4-FFF2-40B4-BE49-F238E27FC236}">
                <a16:creationId xmlns:a16="http://schemas.microsoft.com/office/drawing/2014/main" xmlns="" id="{C2C08F6F-1084-4741-8443-24D6B505BBA5}"/>
              </a:ext>
            </a:extLst>
          </p:cNvPr>
          <p:cNvPicPr>
            <a:picLocks noChangeAspect="1"/>
          </p:cNvPicPr>
          <p:nvPr/>
        </p:nvPicPr>
        <p:blipFill>
          <a:blip r:embed="rId2"/>
          <a:stretch>
            <a:fillRect/>
          </a:stretch>
        </p:blipFill>
        <p:spPr>
          <a:xfrm>
            <a:off x="633999" y="1031352"/>
            <a:ext cx="6909801" cy="4531864"/>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A7A5E5A1-762D-4675-BAF4-6C69F4B7F576}"/>
              </a:ext>
            </a:extLst>
          </p:cNvPr>
          <p:cNvSpPr>
            <a:spLocks noGrp="1"/>
          </p:cNvSpPr>
          <p:nvPr>
            <p:ph idx="1"/>
          </p:nvPr>
        </p:nvSpPr>
        <p:spPr>
          <a:xfrm>
            <a:off x="7859485" y="2198914"/>
            <a:ext cx="3690257" cy="3670180"/>
          </a:xfrm>
        </p:spPr>
        <p:txBody>
          <a:bodyPr>
            <a:normAutofit/>
          </a:bodyPr>
          <a:lstStyle/>
          <a:p>
            <a:r>
              <a:rPr lang="en-US" dirty="0"/>
              <a:t>It's noted that there is a high Charge off for loans falling under Medium Loan Category </a:t>
            </a:r>
            <a:r>
              <a:rPr lang="en-US" dirty="0" err="1"/>
              <a:t>i.e</a:t>
            </a:r>
            <a:r>
              <a:rPr lang="en-US" dirty="0"/>
              <a:t> Above 5000 and Under 15000.</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335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7E830FB-A92C-475F-9411-DFEE65FFE091}"/>
              </a:ext>
            </a:extLst>
          </p:cNvPr>
          <p:cNvSpPr>
            <a:spLocks noGrp="1"/>
          </p:cNvSpPr>
          <p:nvPr>
            <p:ph type="title"/>
          </p:nvPr>
        </p:nvSpPr>
        <p:spPr>
          <a:xfrm>
            <a:off x="7859485" y="634946"/>
            <a:ext cx="3690257" cy="1450757"/>
          </a:xfrm>
        </p:spPr>
        <p:txBody>
          <a:bodyPr>
            <a:noAutofit/>
          </a:bodyPr>
          <a:lstStyle/>
          <a:p>
            <a:r>
              <a:rPr lang="en-US" sz="3600" dirty="0"/>
              <a:t>Home Ownership vs Loan Status</a:t>
            </a:r>
          </a:p>
        </p:txBody>
      </p:sp>
      <p:pic>
        <p:nvPicPr>
          <p:cNvPr id="5" name="Content Placeholder 4" descr="Chart&#10;&#10;Description automatically generated with medium confidence">
            <a:extLst>
              <a:ext uri="{FF2B5EF4-FFF2-40B4-BE49-F238E27FC236}">
                <a16:creationId xmlns:a16="http://schemas.microsoft.com/office/drawing/2014/main" xmlns="" id="{D22C5FB6-877C-4E4D-951C-387CB98DC7C0}"/>
              </a:ext>
            </a:extLst>
          </p:cNvPr>
          <p:cNvPicPr>
            <a:picLocks noChangeAspect="1"/>
          </p:cNvPicPr>
          <p:nvPr/>
        </p:nvPicPr>
        <p:blipFill>
          <a:blip r:embed="rId2"/>
          <a:stretch>
            <a:fillRect/>
          </a:stretch>
        </p:blipFill>
        <p:spPr>
          <a:xfrm>
            <a:off x="633999" y="1022736"/>
            <a:ext cx="6909801" cy="4549096"/>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538EA77D-1D3A-4D03-A6A1-E1857826BAF0}"/>
              </a:ext>
            </a:extLst>
          </p:cNvPr>
          <p:cNvSpPr>
            <a:spLocks noGrp="1"/>
          </p:cNvSpPr>
          <p:nvPr>
            <p:ph idx="1"/>
          </p:nvPr>
        </p:nvSpPr>
        <p:spPr>
          <a:xfrm>
            <a:off x="7859485" y="2198914"/>
            <a:ext cx="3690257" cy="3670180"/>
          </a:xfrm>
        </p:spPr>
        <p:txBody>
          <a:bodyPr>
            <a:normAutofit/>
          </a:bodyPr>
          <a:lstStyle/>
          <a:p>
            <a:r>
              <a:rPr lang="en-US" dirty="0"/>
              <a:t>Applicants on Mortgage and Rent have the highest Charge off.</a:t>
            </a:r>
          </a:p>
          <a:p>
            <a:r>
              <a:rPr lang="en-US" dirty="0"/>
              <a:t>It appears that homeowners also default on loan repayment and are charged off however the number seems to be quite low.</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418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89E83-C9F1-4AB1-80B4-0CEFB6D1471F}"/>
              </a:ext>
            </a:extLst>
          </p:cNvPr>
          <p:cNvSpPr>
            <a:spLocks noGrp="1"/>
          </p:cNvSpPr>
          <p:nvPr>
            <p:ph type="title"/>
          </p:nvPr>
        </p:nvSpPr>
        <p:spPr/>
        <p:txBody>
          <a:bodyPr/>
          <a:lstStyle/>
          <a:p>
            <a:r>
              <a:rPr lang="en-US" dirty="0"/>
              <a:t>Loan Status vs Purpose</a:t>
            </a:r>
          </a:p>
        </p:txBody>
      </p:sp>
      <p:pic>
        <p:nvPicPr>
          <p:cNvPr id="5" name="Content Placeholder 4" descr="Chart&#10;&#10;Description automatically generated with low confidence">
            <a:extLst>
              <a:ext uri="{FF2B5EF4-FFF2-40B4-BE49-F238E27FC236}">
                <a16:creationId xmlns:a16="http://schemas.microsoft.com/office/drawing/2014/main" xmlns="" id="{24863B7A-C2E3-43E8-8F46-583FBE65014D}"/>
              </a:ext>
            </a:extLst>
          </p:cNvPr>
          <p:cNvPicPr>
            <a:picLocks noGrp="1" noChangeAspect="1"/>
          </p:cNvPicPr>
          <p:nvPr>
            <p:ph idx="1"/>
          </p:nvPr>
        </p:nvPicPr>
        <p:blipFill>
          <a:blip r:embed="rId2"/>
          <a:stretch>
            <a:fillRect/>
          </a:stretch>
        </p:blipFill>
        <p:spPr>
          <a:xfrm>
            <a:off x="863283" y="1855730"/>
            <a:ext cx="10058400" cy="3590030"/>
          </a:xfrm>
        </p:spPr>
      </p:pic>
      <p:sp>
        <p:nvSpPr>
          <p:cNvPr id="6" name="TextBox 5">
            <a:extLst>
              <a:ext uri="{FF2B5EF4-FFF2-40B4-BE49-F238E27FC236}">
                <a16:creationId xmlns:a16="http://schemas.microsoft.com/office/drawing/2014/main" xmlns="" id="{8F0DF5CF-1E2F-4AE9-B465-DF3CEF0F0072}"/>
              </a:ext>
            </a:extLst>
          </p:cNvPr>
          <p:cNvSpPr txBox="1"/>
          <p:nvPr/>
        </p:nvSpPr>
        <p:spPr>
          <a:xfrm>
            <a:off x="934720" y="5445760"/>
            <a:ext cx="10810240" cy="646331"/>
          </a:xfrm>
          <a:prstGeom prst="rect">
            <a:avLst/>
          </a:prstGeom>
          <a:noFill/>
        </p:spPr>
        <p:txBody>
          <a:bodyPr wrap="square" rtlCol="0">
            <a:spAutoFit/>
          </a:bodyPr>
          <a:lstStyle/>
          <a:p>
            <a:r>
              <a:rPr lang="en-US" dirty="0"/>
              <a:t>It can be observed that even though debt consolidation has the highest fully paid applicants, it also has the highest charge offs. </a:t>
            </a:r>
          </a:p>
        </p:txBody>
      </p:sp>
    </p:spTree>
    <p:extLst>
      <p:ext uri="{BB962C8B-B14F-4D97-AF65-F5344CB8AC3E}">
        <p14:creationId xmlns:p14="http://schemas.microsoft.com/office/powerpoint/2010/main" val="3059405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0800D-8F55-472B-A00F-C70A7518EEE2}"/>
              </a:ext>
            </a:extLst>
          </p:cNvPr>
          <p:cNvSpPr>
            <a:spLocks noGrp="1"/>
          </p:cNvSpPr>
          <p:nvPr>
            <p:ph type="title"/>
          </p:nvPr>
        </p:nvSpPr>
        <p:spPr>
          <a:xfrm>
            <a:off x="5181601" y="263527"/>
            <a:ext cx="6368142" cy="1450757"/>
          </a:xfrm>
        </p:spPr>
        <p:txBody>
          <a:bodyPr>
            <a:normAutofit/>
          </a:bodyPr>
          <a:lstStyle/>
          <a:p>
            <a:r>
              <a:rPr lang="en-US" dirty="0"/>
              <a:t>Bivariate Analysis</a:t>
            </a:r>
          </a:p>
        </p:txBody>
      </p:sp>
      <p:pic>
        <p:nvPicPr>
          <p:cNvPr id="5" name="Picture 4" descr="Pie charts 3D art">
            <a:extLst>
              <a:ext uri="{FF2B5EF4-FFF2-40B4-BE49-F238E27FC236}">
                <a16:creationId xmlns:a16="http://schemas.microsoft.com/office/drawing/2014/main" xmlns="" id="{98155061-6EA8-4818-981F-6799789E3AA5}"/>
              </a:ext>
            </a:extLst>
          </p:cNvPr>
          <p:cNvPicPr>
            <a:picLocks noChangeAspect="1"/>
          </p:cNvPicPr>
          <p:nvPr/>
        </p:nvPicPr>
        <p:blipFill rotWithShape="1">
          <a:blip r:embed="rId2"/>
          <a:srcRect l="27888" r="26891" b="1"/>
          <a:stretch/>
        </p:blipFill>
        <p:spPr>
          <a:xfrm>
            <a:off x="20" y="-12128"/>
            <a:ext cx="4654276" cy="6870127"/>
          </a:xfrm>
          <a:prstGeom prst="rect">
            <a:avLst/>
          </a:prstGeom>
        </p:spPr>
      </p:pic>
      <p:sp>
        <p:nvSpPr>
          <p:cNvPr id="3" name="Content Placeholder 2">
            <a:extLst>
              <a:ext uri="{FF2B5EF4-FFF2-40B4-BE49-F238E27FC236}">
                <a16:creationId xmlns:a16="http://schemas.microsoft.com/office/drawing/2014/main" xmlns="" id="{483E1B2F-9E01-4810-9616-304243969CD5}"/>
              </a:ext>
            </a:extLst>
          </p:cNvPr>
          <p:cNvSpPr>
            <a:spLocks noGrp="1"/>
          </p:cNvSpPr>
          <p:nvPr>
            <p:ph idx="1"/>
          </p:nvPr>
        </p:nvSpPr>
        <p:spPr>
          <a:xfrm>
            <a:off x="5181601" y="2198914"/>
            <a:ext cx="6368142" cy="3670180"/>
          </a:xfrm>
        </p:spPr>
        <p:txBody>
          <a:bodyPr>
            <a:normAutofit/>
          </a:bodyPr>
          <a:lstStyle/>
          <a:p>
            <a:r>
              <a:rPr lang="en-US" dirty="0"/>
              <a:t>Analysis of two or more variables.</a:t>
            </a:r>
          </a:p>
          <a:p>
            <a:r>
              <a:rPr lang="en-US" dirty="0"/>
              <a:t>Includes relationship with other variable</a:t>
            </a:r>
          </a:p>
        </p:txBody>
      </p:sp>
    </p:spTree>
    <p:extLst>
      <p:ext uri="{BB962C8B-B14F-4D97-AF65-F5344CB8AC3E}">
        <p14:creationId xmlns:p14="http://schemas.microsoft.com/office/powerpoint/2010/main" val="391450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2579DAE-C141-48DB-810E-C070C3008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xmlns="" id="{02FD90C3-6350-4D5B-9738-6E94EDF30F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xmlns="" id="{41497DE5-0939-4D1D-9350-0C5E1B209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5CCC70ED-6C63-4537-B7EB-51990D6C0A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B76E24C1-2968-40DC-A36E-F6B85F0F0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imeline&#10;&#10;Description automatically generated">
            <a:extLst>
              <a:ext uri="{FF2B5EF4-FFF2-40B4-BE49-F238E27FC236}">
                <a16:creationId xmlns:a16="http://schemas.microsoft.com/office/drawing/2014/main" xmlns="" id="{77A4B789-D0AD-4DE7-B766-32628E9276A2}"/>
              </a:ext>
            </a:extLst>
          </p:cNvPr>
          <p:cNvPicPr>
            <a:picLocks noGrp="1" noChangeAspect="1"/>
          </p:cNvPicPr>
          <p:nvPr>
            <p:ph idx="1"/>
          </p:nvPr>
        </p:nvPicPr>
        <p:blipFill>
          <a:blip r:embed="rId2"/>
          <a:stretch>
            <a:fillRect/>
          </a:stretch>
        </p:blipFill>
        <p:spPr>
          <a:xfrm>
            <a:off x="1153516" y="1233056"/>
            <a:ext cx="9881821" cy="5039728"/>
          </a:xfrm>
          <a:prstGeom prst="rect">
            <a:avLst/>
          </a:prstGeom>
        </p:spPr>
      </p:pic>
      <p:sp>
        <p:nvSpPr>
          <p:cNvPr id="6" name="TextBox 5">
            <a:extLst>
              <a:ext uri="{FF2B5EF4-FFF2-40B4-BE49-F238E27FC236}">
                <a16:creationId xmlns:a16="http://schemas.microsoft.com/office/drawing/2014/main" xmlns="" id="{11408F74-AD00-471F-AA8A-BBA92C454BF6}"/>
              </a:ext>
            </a:extLst>
          </p:cNvPr>
          <p:cNvSpPr txBox="1"/>
          <p:nvPr/>
        </p:nvSpPr>
        <p:spPr>
          <a:xfrm>
            <a:off x="4429760" y="709859"/>
            <a:ext cx="4561840" cy="461665"/>
          </a:xfrm>
          <a:prstGeom prst="rect">
            <a:avLst/>
          </a:prstGeom>
          <a:noFill/>
        </p:spPr>
        <p:txBody>
          <a:bodyPr wrap="square" rtlCol="0">
            <a:spAutoFit/>
          </a:bodyPr>
          <a:lstStyle/>
          <a:p>
            <a:r>
              <a:rPr lang="en-US" sz="2400" b="1" dirty="0"/>
              <a:t>Correlation Heatmap</a:t>
            </a:r>
          </a:p>
        </p:txBody>
      </p:sp>
    </p:spTree>
    <p:extLst>
      <p:ext uri="{BB962C8B-B14F-4D97-AF65-F5344CB8AC3E}">
        <p14:creationId xmlns:p14="http://schemas.microsoft.com/office/powerpoint/2010/main" val="400336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DB0510-F1B2-43A4-85E4-83BC7396E86D}"/>
              </a:ext>
            </a:extLst>
          </p:cNvPr>
          <p:cNvSpPr>
            <a:spLocks noGrp="1"/>
          </p:cNvSpPr>
          <p:nvPr>
            <p:ph type="title"/>
          </p:nvPr>
        </p:nvSpPr>
        <p:spPr/>
        <p:txBody>
          <a:bodyPr/>
          <a:lstStyle/>
          <a:p>
            <a:r>
              <a:rPr lang="en-US" dirty="0"/>
              <a:t>Purpose Vs Homeownership</a:t>
            </a:r>
          </a:p>
        </p:txBody>
      </p:sp>
      <p:pic>
        <p:nvPicPr>
          <p:cNvPr id="5" name="Content Placeholder 4" descr="A picture containing text, screenshot&#10;&#10;Description automatically generated">
            <a:extLst>
              <a:ext uri="{FF2B5EF4-FFF2-40B4-BE49-F238E27FC236}">
                <a16:creationId xmlns:a16="http://schemas.microsoft.com/office/drawing/2014/main" xmlns="" id="{091BAA97-F380-4A6C-9E2C-123738D60A60}"/>
              </a:ext>
            </a:extLst>
          </p:cNvPr>
          <p:cNvPicPr>
            <a:picLocks noGrp="1" noChangeAspect="1"/>
          </p:cNvPicPr>
          <p:nvPr>
            <p:ph idx="1"/>
          </p:nvPr>
        </p:nvPicPr>
        <p:blipFill>
          <a:blip r:embed="rId2"/>
          <a:stretch>
            <a:fillRect/>
          </a:stretch>
        </p:blipFill>
        <p:spPr>
          <a:xfrm>
            <a:off x="193273" y="1943742"/>
            <a:ext cx="11445954" cy="3398820"/>
          </a:xfrm>
        </p:spPr>
      </p:pic>
      <p:sp>
        <p:nvSpPr>
          <p:cNvPr id="6" name="TextBox 5">
            <a:extLst>
              <a:ext uri="{FF2B5EF4-FFF2-40B4-BE49-F238E27FC236}">
                <a16:creationId xmlns:a16="http://schemas.microsoft.com/office/drawing/2014/main" xmlns="" id="{9E3C4D03-65DF-4BF4-A515-417AFB4172DC}"/>
              </a:ext>
            </a:extLst>
          </p:cNvPr>
          <p:cNvSpPr txBox="1"/>
          <p:nvPr/>
        </p:nvSpPr>
        <p:spPr>
          <a:xfrm>
            <a:off x="552773" y="5342562"/>
            <a:ext cx="10810240" cy="646331"/>
          </a:xfrm>
          <a:prstGeom prst="rect">
            <a:avLst/>
          </a:prstGeom>
          <a:noFill/>
        </p:spPr>
        <p:txBody>
          <a:bodyPr wrap="square" rtlCol="0">
            <a:spAutoFit/>
          </a:bodyPr>
          <a:lstStyle/>
          <a:p>
            <a:r>
              <a:rPr lang="en-US" dirty="0"/>
              <a:t>A huge spike is observed in the total loans that have been waivered is for people who </a:t>
            </a:r>
            <a:r>
              <a:rPr lang="en-US" dirty="0" smtClean="0"/>
              <a:t>do </a:t>
            </a:r>
            <a:r>
              <a:rPr lang="en-US" dirty="0"/>
              <a:t>not own a house and borrowed money for debt consolidation</a:t>
            </a:r>
          </a:p>
        </p:txBody>
      </p:sp>
    </p:spTree>
    <p:extLst>
      <p:ext uri="{BB962C8B-B14F-4D97-AF65-F5344CB8AC3E}">
        <p14:creationId xmlns:p14="http://schemas.microsoft.com/office/powerpoint/2010/main" val="131322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C59209F-959B-4B66-9838-53DA5A8E544E}"/>
              </a:ext>
            </a:extLst>
          </p:cNvPr>
          <p:cNvSpPr>
            <a:spLocks noGrp="1"/>
          </p:cNvSpPr>
          <p:nvPr>
            <p:ph type="title"/>
          </p:nvPr>
        </p:nvSpPr>
        <p:spPr>
          <a:xfrm>
            <a:off x="7859485" y="634946"/>
            <a:ext cx="3690257" cy="1450757"/>
          </a:xfrm>
        </p:spPr>
        <p:txBody>
          <a:bodyPr>
            <a:noAutofit/>
          </a:bodyPr>
          <a:lstStyle/>
          <a:p>
            <a:r>
              <a:rPr lang="en-US" sz="4000" dirty="0"/>
              <a:t>Homeownership Vs Verification and Purpose</a:t>
            </a:r>
          </a:p>
        </p:txBody>
      </p:sp>
      <p:pic>
        <p:nvPicPr>
          <p:cNvPr id="5" name="Content Placeholder 4" descr="Graphical user interface&#10;&#10;Description automatically generated">
            <a:extLst>
              <a:ext uri="{FF2B5EF4-FFF2-40B4-BE49-F238E27FC236}">
                <a16:creationId xmlns:a16="http://schemas.microsoft.com/office/drawing/2014/main" xmlns="" id="{DF353B7F-7D8C-480A-A54D-2EA78232750C}"/>
              </a:ext>
            </a:extLst>
          </p:cNvPr>
          <p:cNvPicPr>
            <a:picLocks noChangeAspect="1"/>
          </p:cNvPicPr>
          <p:nvPr/>
        </p:nvPicPr>
        <p:blipFill>
          <a:blip r:embed="rId2"/>
          <a:stretch>
            <a:fillRect/>
          </a:stretch>
        </p:blipFill>
        <p:spPr>
          <a:xfrm>
            <a:off x="307425" y="457200"/>
            <a:ext cx="7322735" cy="5283200"/>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17AA825C-6A69-4024-8B67-09D89D7DFEA8}"/>
              </a:ext>
            </a:extLst>
          </p:cNvPr>
          <p:cNvSpPr>
            <a:spLocks noGrp="1"/>
          </p:cNvSpPr>
          <p:nvPr>
            <p:ph idx="1"/>
          </p:nvPr>
        </p:nvSpPr>
        <p:spPr>
          <a:xfrm>
            <a:off x="7859485" y="2198914"/>
            <a:ext cx="3690257" cy="3670180"/>
          </a:xfrm>
        </p:spPr>
        <p:txBody>
          <a:bodyPr>
            <a:normAutofit fontScale="92500" lnSpcReduction="20000"/>
          </a:bodyPr>
          <a:lstStyle/>
          <a:p>
            <a:r>
              <a:rPr lang="en-US" dirty="0"/>
              <a:t>A high amount of loan is being charged off from customers who are verified and have either mortgaged their home or customers who stay in rented homes. The same is true for customers who take loans for debt consolidation.</a:t>
            </a:r>
          </a:p>
          <a:p>
            <a:endParaRPr lang="en-US" dirty="0"/>
          </a:p>
          <a:p>
            <a:r>
              <a:rPr lang="en-US" dirty="0"/>
              <a:t>Note: The size of the points on the plot are proportional to the total sum of the loan and relative to the purpose for which the loan was taken. Each shape and color represent various purposes as can be seen in the legend.</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609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D6A9CE-177E-4027-A18F-EA8B60CC7B04}"/>
              </a:ext>
            </a:extLst>
          </p:cNvPr>
          <p:cNvSpPr>
            <a:spLocks noGrp="1"/>
          </p:cNvSpPr>
          <p:nvPr>
            <p:ph type="title"/>
          </p:nvPr>
        </p:nvSpPr>
        <p:spPr/>
        <p:txBody>
          <a:bodyPr/>
          <a:lstStyle/>
          <a:p>
            <a:r>
              <a:rPr lang="en-US" dirty="0"/>
              <a:t>Grade Vs Verification</a:t>
            </a:r>
          </a:p>
        </p:txBody>
      </p:sp>
      <p:pic>
        <p:nvPicPr>
          <p:cNvPr id="5" name="Content Placeholder 4" descr="Chart, line chart&#10;&#10;Description automatically generated">
            <a:extLst>
              <a:ext uri="{FF2B5EF4-FFF2-40B4-BE49-F238E27FC236}">
                <a16:creationId xmlns:a16="http://schemas.microsoft.com/office/drawing/2014/main" xmlns="" id="{D566FE59-78C6-4A6A-8603-501E9EB4F4F9}"/>
              </a:ext>
            </a:extLst>
          </p:cNvPr>
          <p:cNvPicPr>
            <a:picLocks noGrp="1" noChangeAspect="1"/>
          </p:cNvPicPr>
          <p:nvPr>
            <p:ph idx="1"/>
          </p:nvPr>
        </p:nvPicPr>
        <p:blipFill>
          <a:blip r:embed="rId2"/>
          <a:stretch>
            <a:fillRect/>
          </a:stretch>
        </p:blipFill>
        <p:spPr>
          <a:xfrm>
            <a:off x="1214507" y="1846263"/>
            <a:ext cx="7906048" cy="4022725"/>
          </a:xfrm>
        </p:spPr>
      </p:pic>
      <p:sp>
        <p:nvSpPr>
          <p:cNvPr id="4" name="TextBox 3"/>
          <p:cNvSpPr txBox="1"/>
          <p:nvPr/>
        </p:nvSpPr>
        <p:spPr>
          <a:xfrm>
            <a:off x="9120555" y="1942189"/>
            <a:ext cx="2567353" cy="1477328"/>
          </a:xfrm>
          <a:prstGeom prst="rect">
            <a:avLst/>
          </a:prstGeom>
          <a:noFill/>
        </p:spPr>
        <p:txBody>
          <a:bodyPr wrap="square" rtlCol="0">
            <a:spAutoFit/>
          </a:bodyPr>
          <a:lstStyle/>
          <a:p>
            <a:r>
              <a:rPr lang="en-US" dirty="0" smtClean="0"/>
              <a:t>The total amount of charged off loans are for grade B and grade C given to Verified sources</a:t>
            </a:r>
          </a:p>
          <a:p>
            <a:r>
              <a:rPr lang="en-US" dirty="0" smtClean="0"/>
              <a:t> </a:t>
            </a:r>
            <a:endParaRPr lang="en-US" dirty="0"/>
          </a:p>
        </p:txBody>
      </p:sp>
      <p:pic>
        <p:nvPicPr>
          <p:cNvPr id="6" name="Picture 5"/>
          <p:cNvPicPr>
            <a:picLocks noChangeAspect="1"/>
          </p:cNvPicPr>
          <p:nvPr/>
        </p:nvPicPr>
        <p:blipFill rotWithShape="1">
          <a:blip r:embed="rId3"/>
          <a:srcRect t="65079" r="-3272"/>
          <a:stretch/>
        </p:blipFill>
        <p:spPr>
          <a:xfrm>
            <a:off x="8006862" y="2581364"/>
            <a:ext cx="785446" cy="515815"/>
          </a:xfrm>
          <a:prstGeom prst="rect">
            <a:avLst/>
          </a:prstGeom>
        </p:spPr>
      </p:pic>
      <p:sp>
        <p:nvSpPr>
          <p:cNvPr id="8" name="TextBox 7"/>
          <p:cNvSpPr txBox="1"/>
          <p:nvPr/>
        </p:nvSpPr>
        <p:spPr>
          <a:xfrm>
            <a:off x="1383323" y="5747058"/>
            <a:ext cx="6389077" cy="461665"/>
          </a:xfrm>
          <a:prstGeom prst="rect">
            <a:avLst/>
          </a:prstGeom>
          <a:noFill/>
        </p:spPr>
        <p:txBody>
          <a:bodyPr wrap="square" rtlCol="0">
            <a:spAutoFit/>
          </a:bodyPr>
          <a:lstStyle/>
          <a:p>
            <a:r>
              <a:rPr lang="en-US" sz="800" dirty="0" smtClean="0"/>
              <a:t>* Dashed </a:t>
            </a:r>
            <a:r>
              <a:rPr lang="en-US" sz="800" dirty="0"/>
              <a:t>Lines represent the number of people who taking the loans</a:t>
            </a:r>
          </a:p>
          <a:p>
            <a:r>
              <a:rPr lang="en-US" sz="800" dirty="0" smtClean="0"/>
              <a:t>    Solid </a:t>
            </a:r>
            <a:r>
              <a:rPr lang="en-US" sz="800" dirty="0"/>
              <a:t>lines is sum of the total loan amount </a:t>
            </a:r>
          </a:p>
          <a:p>
            <a:endParaRPr lang="en-US" sz="800" dirty="0"/>
          </a:p>
        </p:txBody>
      </p:sp>
    </p:spTree>
    <p:extLst>
      <p:ext uri="{BB962C8B-B14F-4D97-AF65-F5344CB8AC3E}">
        <p14:creationId xmlns:p14="http://schemas.microsoft.com/office/powerpoint/2010/main" val="2197369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553E326-DBAE-4ED8-B7FC-0CF25DC6AEC8}"/>
              </a:ext>
            </a:extLst>
          </p:cNvPr>
          <p:cNvSpPr>
            <a:spLocks noGrp="1"/>
          </p:cNvSpPr>
          <p:nvPr>
            <p:ph type="title"/>
          </p:nvPr>
        </p:nvSpPr>
        <p:spPr>
          <a:xfrm>
            <a:off x="7859485" y="634946"/>
            <a:ext cx="3690257" cy="1450757"/>
          </a:xfrm>
        </p:spPr>
        <p:txBody>
          <a:bodyPr>
            <a:noAutofit/>
          </a:bodyPr>
          <a:lstStyle/>
          <a:p>
            <a:r>
              <a:rPr lang="en-US" sz="3200" dirty="0"/>
              <a:t>Zip Code and Total Sum of Loan Amount</a:t>
            </a:r>
          </a:p>
        </p:txBody>
      </p:sp>
      <p:pic>
        <p:nvPicPr>
          <p:cNvPr id="5" name="Content Placeholder 4" descr="A picture containing shape&#10;&#10;Description automatically generated">
            <a:extLst>
              <a:ext uri="{FF2B5EF4-FFF2-40B4-BE49-F238E27FC236}">
                <a16:creationId xmlns:a16="http://schemas.microsoft.com/office/drawing/2014/main" xmlns="" id="{E46B1026-FE0A-49DB-BE18-E7E925F2C8D3}"/>
              </a:ext>
            </a:extLst>
          </p:cNvPr>
          <p:cNvPicPr>
            <a:picLocks noChangeAspect="1"/>
          </p:cNvPicPr>
          <p:nvPr/>
        </p:nvPicPr>
        <p:blipFill>
          <a:blip r:embed="rId2"/>
          <a:stretch>
            <a:fillRect/>
          </a:stretch>
        </p:blipFill>
        <p:spPr>
          <a:xfrm>
            <a:off x="633999" y="985226"/>
            <a:ext cx="6909801" cy="4624115"/>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A5116B39-973F-4940-950E-9A759126064A}"/>
              </a:ext>
            </a:extLst>
          </p:cNvPr>
          <p:cNvSpPr>
            <a:spLocks noGrp="1"/>
          </p:cNvSpPr>
          <p:nvPr>
            <p:ph idx="1"/>
          </p:nvPr>
        </p:nvSpPr>
        <p:spPr>
          <a:xfrm>
            <a:off x="7859485" y="2198914"/>
            <a:ext cx="3690257" cy="3670180"/>
          </a:xfrm>
        </p:spPr>
        <p:txBody>
          <a:bodyPr>
            <a:normAutofit/>
          </a:bodyPr>
          <a:lstStyle/>
          <a:p>
            <a:r>
              <a:rPr lang="en-US" dirty="0"/>
              <a:t>A huge spike is observed for people who reside in the zip code "945xx“.</a:t>
            </a:r>
          </a:p>
          <a:p>
            <a:endParaRPr lang="en-US" dirty="0"/>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58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411EDB-8296-4DCB-B1A5-E6FC87DBEE1F}"/>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xmlns="" id="{E6E58050-7A1A-4CBC-8445-57AAA2C2927B}"/>
              </a:ext>
            </a:extLst>
          </p:cNvPr>
          <p:cNvSpPr>
            <a:spLocks noGrp="1"/>
          </p:cNvSpPr>
          <p:nvPr>
            <p:ph idx="1"/>
          </p:nvPr>
        </p:nvSpPr>
        <p:spPr>
          <a:xfrm>
            <a:off x="1097280" y="1876214"/>
            <a:ext cx="10058400" cy="4321386"/>
          </a:xfrm>
        </p:spPr>
        <p:txBody>
          <a:bodyPr>
            <a:normAutofit fontScale="92500" lnSpcReduction="20000"/>
          </a:bodyPr>
          <a:lstStyle/>
          <a:p>
            <a:r>
              <a:rPr lang="en-US" dirty="0"/>
              <a:t>When the company receives a loan application, the company must decide for loan approval based on the applicant’s profile.</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data given contains the information about past loan applicants and whether they ‘defaulted’ or not. The aim is to identify patterns which indicate if a person is likely to default, which may be used for taking actions such as denying the loan, reducing the amount of loan, lending (to risky applicants) at a higher interest rate, etc.</a:t>
            </a:r>
          </a:p>
        </p:txBody>
      </p:sp>
      <p:graphicFrame>
        <p:nvGraphicFramePr>
          <p:cNvPr id="4" name="Diagram 3">
            <a:extLst>
              <a:ext uri="{FF2B5EF4-FFF2-40B4-BE49-F238E27FC236}">
                <a16:creationId xmlns:a16="http://schemas.microsoft.com/office/drawing/2014/main" xmlns="" id="{5D237BCB-C9F0-4150-A9A7-942C7A2A9B51}"/>
              </a:ext>
            </a:extLst>
          </p:cNvPr>
          <p:cNvGraphicFramePr/>
          <p:nvPr>
            <p:extLst>
              <p:ext uri="{D42A27DB-BD31-4B8C-83A1-F6EECF244321}">
                <p14:modId xmlns:p14="http://schemas.microsoft.com/office/powerpoint/2010/main" val="3063273869"/>
              </p:ext>
            </p:extLst>
          </p:nvPr>
        </p:nvGraphicFramePr>
        <p:xfrm>
          <a:off x="1879600" y="2404105"/>
          <a:ext cx="8128000" cy="2564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249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CF5564-6C3F-4769-945D-86327A388C79}"/>
              </a:ext>
            </a:extLst>
          </p:cNvPr>
          <p:cNvSpPr>
            <a:spLocks noGrp="1"/>
          </p:cNvSpPr>
          <p:nvPr>
            <p:ph type="title"/>
          </p:nvPr>
        </p:nvSpPr>
        <p:spPr/>
        <p:txBody>
          <a:bodyPr>
            <a:normAutofit/>
          </a:bodyPr>
          <a:lstStyle/>
          <a:p>
            <a:r>
              <a:rPr lang="en-US" sz="4400" dirty="0"/>
              <a:t>Loans in Zip 945xx vs Sum(Loan Amt) and Verification Status </a:t>
            </a:r>
          </a:p>
        </p:txBody>
      </p:sp>
      <p:pic>
        <p:nvPicPr>
          <p:cNvPr id="5" name="Content Placeholder 4" descr="Chart&#10;&#10;Description automatically generated">
            <a:extLst>
              <a:ext uri="{FF2B5EF4-FFF2-40B4-BE49-F238E27FC236}">
                <a16:creationId xmlns:a16="http://schemas.microsoft.com/office/drawing/2014/main" xmlns="" id="{44002A63-95D0-4D5A-80A1-482C718DE28D}"/>
              </a:ext>
            </a:extLst>
          </p:cNvPr>
          <p:cNvPicPr>
            <a:picLocks noGrp="1" noChangeAspect="1"/>
          </p:cNvPicPr>
          <p:nvPr>
            <p:ph idx="1"/>
          </p:nvPr>
        </p:nvPicPr>
        <p:blipFill>
          <a:blip r:embed="rId2"/>
          <a:stretch>
            <a:fillRect/>
          </a:stretch>
        </p:blipFill>
        <p:spPr>
          <a:xfrm>
            <a:off x="1096963" y="1883779"/>
            <a:ext cx="10058400" cy="3683902"/>
          </a:xfrm>
        </p:spPr>
      </p:pic>
      <p:sp>
        <p:nvSpPr>
          <p:cNvPr id="6" name="TextBox 5">
            <a:extLst>
              <a:ext uri="{FF2B5EF4-FFF2-40B4-BE49-F238E27FC236}">
                <a16:creationId xmlns:a16="http://schemas.microsoft.com/office/drawing/2014/main" xmlns="" id="{8EB6DD3A-DCAC-4BDC-BAD5-079C5C81DEF2}"/>
              </a:ext>
            </a:extLst>
          </p:cNvPr>
          <p:cNvSpPr txBox="1"/>
          <p:nvPr/>
        </p:nvSpPr>
        <p:spPr>
          <a:xfrm>
            <a:off x="1356360" y="5622661"/>
            <a:ext cx="9479280" cy="923330"/>
          </a:xfrm>
          <a:prstGeom prst="rect">
            <a:avLst/>
          </a:prstGeom>
          <a:noFill/>
        </p:spPr>
        <p:txBody>
          <a:bodyPr wrap="square" rtlCol="0">
            <a:spAutoFit/>
          </a:bodyPr>
          <a:lstStyle/>
          <a:p>
            <a:r>
              <a:rPr lang="en-US" dirty="0"/>
              <a:t>Contrary to what was observed in the overall trend, the most charged off loans for zip code 945xx was for grade C and grade E. Grade G loans were not granted to people residing in this zip code</a:t>
            </a:r>
            <a:br>
              <a:rPr lang="en-US" dirty="0"/>
            </a:br>
            <a:endParaRPr lang="en-US" dirty="0"/>
          </a:p>
        </p:txBody>
      </p:sp>
    </p:spTree>
    <p:extLst>
      <p:ext uri="{BB962C8B-B14F-4D97-AF65-F5344CB8AC3E}">
        <p14:creationId xmlns:p14="http://schemas.microsoft.com/office/powerpoint/2010/main" val="3171517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B106C5-8534-4405-8FC5-96C297A8F4B6}"/>
              </a:ext>
            </a:extLst>
          </p:cNvPr>
          <p:cNvSpPr>
            <a:spLocks noGrp="1"/>
          </p:cNvSpPr>
          <p:nvPr>
            <p:ph type="title"/>
          </p:nvPr>
        </p:nvSpPr>
        <p:spPr/>
        <p:txBody>
          <a:bodyPr/>
          <a:lstStyle/>
          <a:p>
            <a:r>
              <a:rPr lang="en-US" dirty="0"/>
              <a:t>Summary (1/3)</a:t>
            </a:r>
          </a:p>
        </p:txBody>
      </p:sp>
      <p:sp>
        <p:nvSpPr>
          <p:cNvPr id="3" name="Content Placeholder 2">
            <a:extLst>
              <a:ext uri="{FF2B5EF4-FFF2-40B4-BE49-F238E27FC236}">
                <a16:creationId xmlns:a16="http://schemas.microsoft.com/office/drawing/2014/main" xmlns="" id="{B2284E46-CE37-4820-AEAC-61FF723098E8}"/>
              </a:ext>
            </a:extLst>
          </p:cNvPr>
          <p:cNvSpPr>
            <a:spLocks noGrp="1"/>
          </p:cNvSpPr>
          <p:nvPr>
            <p:ph idx="1"/>
          </p:nvPr>
        </p:nvSpPr>
        <p:spPr/>
        <p:txBody>
          <a:bodyPr/>
          <a:lstStyle/>
          <a:p>
            <a:r>
              <a:rPr lang="en-US" dirty="0"/>
              <a:t>The loan amount ranges from 0 to 35000 with the mean being an amount of 10000. The dataset had a few outliers and any amount above 29250 was considered to be the outlier and removed from the dataset under consideration to get an even distribution.</a:t>
            </a:r>
          </a:p>
          <a:p>
            <a:r>
              <a:rPr lang="en-US" dirty="0"/>
              <a:t>It was observed that a majority of the loans have been fully paid and a substantial number were charged off.</a:t>
            </a:r>
          </a:p>
          <a:p>
            <a:r>
              <a:rPr lang="en-US" dirty="0"/>
              <a:t>The dataset offered grades (A to G) for each loan with G being the premium loans (High loan amount).</a:t>
            </a:r>
          </a:p>
          <a:p>
            <a:r>
              <a:rPr lang="en-US" dirty="0"/>
              <a:t>Given the fact, it was observed that most of the loans fall under grade A, B and Sub Grade A4 to B5. Hence most of the loans are low graded loans </a:t>
            </a:r>
            <a:r>
              <a:rPr lang="en-US" dirty="0" err="1"/>
              <a:t>i.e</a:t>
            </a:r>
            <a:r>
              <a:rPr lang="en-US" dirty="0"/>
              <a:t> Low loan amount. </a:t>
            </a:r>
          </a:p>
        </p:txBody>
      </p:sp>
    </p:spTree>
    <p:extLst>
      <p:ext uri="{BB962C8B-B14F-4D97-AF65-F5344CB8AC3E}">
        <p14:creationId xmlns:p14="http://schemas.microsoft.com/office/powerpoint/2010/main" val="1199206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296606-3BF0-4F96-A4EC-13E81B7ED11B}"/>
              </a:ext>
            </a:extLst>
          </p:cNvPr>
          <p:cNvSpPr>
            <a:spLocks noGrp="1"/>
          </p:cNvSpPr>
          <p:nvPr>
            <p:ph type="title"/>
          </p:nvPr>
        </p:nvSpPr>
        <p:spPr/>
        <p:txBody>
          <a:bodyPr/>
          <a:lstStyle/>
          <a:p>
            <a:r>
              <a:rPr lang="en-US" dirty="0"/>
              <a:t>Summary (2/3)</a:t>
            </a:r>
          </a:p>
        </p:txBody>
      </p:sp>
      <p:sp>
        <p:nvSpPr>
          <p:cNvPr id="5" name="Content Placeholder 4">
            <a:extLst>
              <a:ext uri="{FF2B5EF4-FFF2-40B4-BE49-F238E27FC236}">
                <a16:creationId xmlns:a16="http://schemas.microsoft.com/office/drawing/2014/main" xmlns="" id="{400074EC-4AF5-44F1-A990-0C9E06158EF2}"/>
              </a:ext>
            </a:extLst>
          </p:cNvPr>
          <p:cNvSpPr>
            <a:spLocks noGrp="1"/>
          </p:cNvSpPr>
          <p:nvPr>
            <p:ph idx="1"/>
          </p:nvPr>
        </p:nvSpPr>
        <p:spPr/>
        <p:txBody>
          <a:bodyPr>
            <a:normAutofit fontScale="85000" lnSpcReduction="20000"/>
          </a:bodyPr>
          <a:lstStyle/>
          <a:p>
            <a:r>
              <a:rPr lang="en-US" dirty="0"/>
              <a:t>A quick analysis of the identified </a:t>
            </a:r>
            <a:r>
              <a:rPr lang="en-US" dirty="0" smtClean="0"/>
              <a:t>data </a:t>
            </a:r>
            <a:r>
              <a:rPr lang="en-US" dirty="0"/>
              <a:t>suggested the following:</a:t>
            </a:r>
          </a:p>
          <a:p>
            <a:pPr marL="457200" indent="-457200">
              <a:buFont typeface="+mj-lt"/>
              <a:buAutoNum type="arabicPeriod"/>
            </a:pPr>
            <a:r>
              <a:rPr lang="en-US" dirty="0"/>
              <a:t>Grade B has the highest number of applicants</a:t>
            </a:r>
          </a:p>
          <a:p>
            <a:pPr marL="457200" indent="-457200">
              <a:buFont typeface="+mj-lt"/>
              <a:buAutoNum type="arabicPeriod"/>
            </a:pPr>
            <a:r>
              <a:rPr lang="en-US" dirty="0"/>
              <a:t>A high number of the applicants live in rented and mortgaged houses. A few own a house.</a:t>
            </a:r>
          </a:p>
          <a:p>
            <a:pPr marL="457200" indent="-457200">
              <a:buFont typeface="+mj-lt"/>
              <a:buAutoNum type="arabicPeriod"/>
            </a:pPr>
            <a:r>
              <a:rPr lang="en-US" dirty="0"/>
              <a:t>Majority of the loans are fully paid.</a:t>
            </a:r>
          </a:p>
          <a:p>
            <a:pPr marL="457200" indent="-457200">
              <a:buFont typeface="+mj-lt"/>
              <a:buAutoNum type="arabicPeriod"/>
            </a:pPr>
            <a:r>
              <a:rPr lang="en-US" dirty="0"/>
              <a:t>Debt consolidation seems to be the major purpose of taking a loan.</a:t>
            </a:r>
          </a:p>
          <a:p>
            <a:pPr marL="457200" indent="-457200">
              <a:buFont typeface="+mj-lt"/>
              <a:buAutoNum type="arabicPeriod"/>
            </a:pPr>
            <a:r>
              <a:rPr lang="en-US" dirty="0"/>
              <a:t>More than 20000 of the applicants had credit inquires over the last 6 months.</a:t>
            </a:r>
          </a:p>
          <a:p>
            <a:pPr marL="457200" indent="-457200">
              <a:buFont typeface="+mj-lt"/>
              <a:buAutoNum type="arabicPeriod"/>
            </a:pPr>
            <a:r>
              <a:rPr lang="en-US" dirty="0"/>
              <a:t>A large population has more than 3 open credit lines</a:t>
            </a:r>
          </a:p>
          <a:p>
            <a:pPr marL="457200" indent="-457200">
              <a:buFont typeface="+mj-lt"/>
              <a:buAutoNum type="arabicPeriod"/>
            </a:pPr>
            <a:r>
              <a:rPr lang="en-US" dirty="0"/>
              <a:t>Income group 40000-60000 has the highest number of applicants in the dataset.</a:t>
            </a:r>
          </a:p>
          <a:p>
            <a:pPr marL="457200" indent="-457200">
              <a:buFont typeface="+mj-lt"/>
              <a:buAutoNum type="arabicPeriod"/>
            </a:pPr>
            <a:r>
              <a:rPr lang="en-US" dirty="0"/>
              <a:t>Majority of the loans are in the High category.</a:t>
            </a:r>
          </a:p>
          <a:p>
            <a:pPr marL="457200" indent="-457200">
              <a:buFont typeface="+mj-lt"/>
              <a:buAutoNum type="arabicPeriod"/>
            </a:pPr>
            <a:r>
              <a:rPr lang="en-US" dirty="0"/>
              <a:t>It was noted that there is a high Charge off for loans falling under Medium Loan Category</a:t>
            </a:r>
          </a:p>
          <a:p>
            <a:pPr marL="457200" indent="-457200">
              <a:buFont typeface="+mj-lt"/>
              <a:buAutoNum type="arabicPeriod"/>
            </a:pPr>
            <a:r>
              <a:rPr lang="en-US" dirty="0"/>
              <a:t>Applicants on Mortgage and Rent have the highest Charge off.</a:t>
            </a:r>
          </a:p>
        </p:txBody>
      </p:sp>
    </p:spTree>
    <p:extLst>
      <p:ext uri="{BB962C8B-B14F-4D97-AF65-F5344CB8AC3E}">
        <p14:creationId xmlns:p14="http://schemas.microsoft.com/office/powerpoint/2010/main" val="208615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AEAB4-2C5B-4593-8D17-6ED625E78C46}"/>
              </a:ext>
            </a:extLst>
          </p:cNvPr>
          <p:cNvSpPr>
            <a:spLocks noGrp="1"/>
          </p:cNvSpPr>
          <p:nvPr>
            <p:ph type="title"/>
          </p:nvPr>
        </p:nvSpPr>
        <p:spPr/>
        <p:txBody>
          <a:bodyPr/>
          <a:lstStyle/>
          <a:p>
            <a:r>
              <a:rPr lang="en-US" dirty="0"/>
              <a:t>Summary (3/3)</a:t>
            </a:r>
          </a:p>
        </p:txBody>
      </p:sp>
      <p:sp>
        <p:nvSpPr>
          <p:cNvPr id="3" name="Content Placeholder 2">
            <a:extLst>
              <a:ext uri="{FF2B5EF4-FFF2-40B4-BE49-F238E27FC236}">
                <a16:creationId xmlns:a16="http://schemas.microsoft.com/office/drawing/2014/main" xmlns="" id="{D25DCC1B-CEF3-438B-ADD7-691C457C8BED}"/>
              </a:ext>
            </a:extLst>
          </p:cNvPr>
          <p:cNvSpPr>
            <a:spLocks noGrp="1"/>
          </p:cNvSpPr>
          <p:nvPr>
            <p:ph idx="1"/>
          </p:nvPr>
        </p:nvSpPr>
        <p:spPr/>
        <p:txBody>
          <a:bodyPr>
            <a:normAutofit/>
          </a:bodyPr>
          <a:lstStyle/>
          <a:p>
            <a:pPr marL="457200" indent="-457200">
              <a:buFont typeface="+mj-lt"/>
              <a:buAutoNum type="arabicPeriod" startAt="11"/>
            </a:pPr>
            <a:r>
              <a:rPr lang="en-US" dirty="0"/>
              <a:t>B grade loans tend to be charged off for verified sources</a:t>
            </a:r>
          </a:p>
          <a:p>
            <a:pPr marL="457200" indent="-457200">
              <a:buFont typeface="+mj-lt"/>
              <a:buAutoNum type="arabicPeriod" startAt="11"/>
            </a:pPr>
            <a:r>
              <a:rPr lang="en-US" dirty="0"/>
              <a:t>California (CA) has the highest number of applicants.</a:t>
            </a:r>
          </a:p>
          <a:p>
            <a:pPr marL="457200" indent="-457200">
              <a:buFont typeface="+mj-lt"/>
              <a:buAutoNum type="arabicPeriod" startAt="11"/>
            </a:pPr>
            <a:r>
              <a:rPr lang="en-US" dirty="0"/>
              <a:t>A huge spike is observed for people who reside in the zip code "945xx</a:t>
            </a:r>
            <a:r>
              <a:rPr lang="en-US" dirty="0" smtClean="0"/>
              <a:t>“</a:t>
            </a:r>
            <a:endParaRPr lang="en-US" dirty="0"/>
          </a:p>
        </p:txBody>
      </p:sp>
    </p:spTree>
    <p:extLst>
      <p:ext uri="{BB962C8B-B14F-4D97-AF65-F5344CB8AC3E}">
        <p14:creationId xmlns:p14="http://schemas.microsoft.com/office/powerpoint/2010/main" val="4191553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AEAB4-2C5B-4593-8D17-6ED625E78C46}"/>
              </a:ext>
            </a:extLst>
          </p:cNvPr>
          <p:cNvSpPr>
            <a:spLocks noGrp="1"/>
          </p:cNvSpPr>
          <p:nvPr>
            <p:ph type="title"/>
          </p:nvPr>
        </p:nvSpPr>
        <p:spPr/>
        <p:txBody>
          <a:bodyPr/>
          <a:lstStyle/>
          <a:p>
            <a:r>
              <a:rPr lang="en-US" dirty="0" smtClean="0"/>
              <a:t>Conclusion</a:t>
            </a:r>
            <a:endParaRPr lang="en-US" dirty="0"/>
          </a:p>
        </p:txBody>
      </p:sp>
      <p:sp>
        <p:nvSpPr>
          <p:cNvPr id="3" name="Content Placeholder 2">
            <a:extLst>
              <a:ext uri="{FF2B5EF4-FFF2-40B4-BE49-F238E27FC236}">
                <a16:creationId xmlns:a16="http://schemas.microsoft.com/office/drawing/2014/main" xmlns="" id="{D25DCC1B-CEF3-438B-ADD7-691C457C8BED}"/>
              </a:ext>
            </a:extLst>
          </p:cNvPr>
          <p:cNvSpPr>
            <a:spLocks noGrp="1"/>
          </p:cNvSpPr>
          <p:nvPr>
            <p:ph idx="1"/>
          </p:nvPr>
        </p:nvSpPr>
        <p:spPr/>
        <p:txBody>
          <a:bodyPr>
            <a:normAutofit/>
          </a:bodyPr>
          <a:lstStyle/>
          <a:p>
            <a:pPr marL="0" indent="0">
              <a:buNone/>
            </a:pPr>
            <a:endParaRPr lang="en-US" dirty="0"/>
          </a:p>
          <a:p>
            <a:pPr marL="0" indent="0">
              <a:buNone/>
            </a:pPr>
            <a:r>
              <a:rPr lang="en-US" dirty="0"/>
              <a:t>A huge spike was observed in the total loans that have been waivered is for people who have who do not own a house and borrowed money for debt consolidation and a high amount of loan is being charged off from customers who are verified and have either mortgaged their home or customers who stay in rented homes. The same is true for customers who take loans for debt consolidation.</a:t>
            </a:r>
          </a:p>
          <a:p>
            <a:pPr marL="0" indent="0">
              <a:buNone/>
            </a:pPr>
            <a:r>
              <a:rPr lang="en-US" dirty="0"/>
              <a:t>Contrary to what was observed in the overall trend, the most charged off loans for zip code 945xx was for grade C and grade E. Grade G loans were not granted to people residing in this zip code</a:t>
            </a:r>
          </a:p>
        </p:txBody>
      </p:sp>
    </p:spTree>
    <p:extLst>
      <p:ext uri="{BB962C8B-B14F-4D97-AF65-F5344CB8AC3E}">
        <p14:creationId xmlns:p14="http://schemas.microsoft.com/office/powerpoint/2010/main" val="369119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042813-22B5-47E5-99E1-4A117B4F977C}"/>
              </a:ext>
            </a:extLst>
          </p:cNvPr>
          <p:cNvSpPr>
            <a:spLocks noGrp="1"/>
          </p:cNvSpPr>
          <p:nvPr>
            <p:ph type="title"/>
          </p:nvPr>
        </p:nvSpPr>
        <p:spPr/>
        <p:txBody>
          <a:bodyPr/>
          <a:lstStyle/>
          <a:p>
            <a:r>
              <a:rPr lang="en-US" dirty="0"/>
              <a:t>Types of decisions</a:t>
            </a:r>
          </a:p>
        </p:txBody>
      </p:sp>
      <p:graphicFrame>
        <p:nvGraphicFramePr>
          <p:cNvPr id="4" name="Content Placeholder 3">
            <a:extLst>
              <a:ext uri="{FF2B5EF4-FFF2-40B4-BE49-F238E27FC236}">
                <a16:creationId xmlns:a16="http://schemas.microsoft.com/office/drawing/2014/main" xmlns="" id="{5B860D58-36BE-4039-BF1E-221D3BB1BA5F}"/>
              </a:ext>
            </a:extLst>
          </p:cNvPr>
          <p:cNvGraphicFramePr>
            <a:graphicFrameLocks noGrp="1"/>
          </p:cNvGraphicFramePr>
          <p:nvPr>
            <p:ph idx="1"/>
            <p:extLst>
              <p:ext uri="{D42A27DB-BD31-4B8C-83A1-F6EECF244321}">
                <p14:modId xmlns:p14="http://schemas.microsoft.com/office/powerpoint/2010/main" val="13290174"/>
              </p:ext>
            </p:extLst>
          </p:nvPr>
        </p:nvGraphicFramePr>
        <p:xfrm>
          <a:off x="1096963" y="2367280"/>
          <a:ext cx="9174797" cy="3501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212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7BBA7-D310-4CFF-942D-5BD1F0BE7AAA}"/>
              </a:ext>
            </a:extLst>
          </p:cNvPr>
          <p:cNvSpPr>
            <a:spLocks noGrp="1"/>
          </p:cNvSpPr>
          <p:nvPr>
            <p:ph type="title"/>
          </p:nvPr>
        </p:nvSpPr>
        <p:spPr/>
        <p:txBody>
          <a:bodyPr/>
          <a:lstStyle/>
          <a:p>
            <a:r>
              <a:rPr lang="en-US" dirty="0"/>
              <a:t>Loan Accepted</a:t>
            </a:r>
          </a:p>
        </p:txBody>
      </p:sp>
      <p:graphicFrame>
        <p:nvGraphicFramePr>
          <p:cNvPr id="6" name="Content Placeholder 5">
            <a:extLst>
              <a:ext uri="{FF2B5EF4-FFF2-40B4-BE49-F238E27FC236}">
                <a16:creationId xmlns:a16="http://schemas.microsoft.com/office/drawing/2014/main" xmlns="" id="{C8F60B96-92AC-4342-8082-F91049AF5D14}"/>
              </a:ext>
            </a:extLst>
          </p:cNvPr>
          <p:cNvGraphicFramePr>
            <a:graphicFrameLocks noGrp="1"/>
          </p:cNvGraphicFramePr>
          <p:nvPr>
            <p:ph idx="1"/>
            <p:extLst>
              <p:ext uri="{D42A27DB-BD31-4B8C-83A1-F6EECF244321}">
                <p14:modId xmlns:p14="http://schemas.microsoft.com/office/powerpoint/2010/main" val="780456976"/>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60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764BA3-5D2B-400B-83AC-CFB749895676}"/>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xmlns="" id="{9B832361-F080-4A72-8C44-B524284870BF}"/>
              </a:ext>
            </a:extLst>
          </p:cNvPr>
          <p:cNvSpPr>
            <a:spLocks noGrp="1"/>
          </p:cNvSpPr>
          <p:nvPr>
            <p:ph idx="1"/>
          </p:nvPr>
        </p:nvSpPr>
        <p:spPr/>
        <p:txBody>
          <a:bodyPr/>
          <a:lstStyle/>
          <a:p>
            <a:r>
              <a:rPr lang="en-US" dirty="0"/>
              <a:t>The following steps were taken to clean up the data and make it ready for EDA.</a:t>
            </a:r>
          </a:p>
        </p:txBody>
      </p:sp>
      <p:graphicFrame>
        <p:nvGraphicFramePr>
          <p:cNvPr id="4" name="Diagram 3">
            <a:extLst>
              <a:ext uri="{FF2B5EF4-FFF2-40B4-BE49-F238E27FC236}">
                <a16:creationId xmlns:a16="http://schemas.microsoft.com/office/drawing/2014/main" xmlns="" id="{B34329DC-ADE0-4AF2-BF97-B35DBD0A2567}"/>
              </a:ext>
            </a:extLst>
          </p:cNvPr>
          <p:cNvGraphicFramePr/>
          <p:nvPr>
            <p:extLst>
              <p:ext uri="{D42A27DB-BD31-4B8C-83A1-F6EECF244321}">
                <p14:modId xmlns:p14="http://schemas.microsoft.com/office/powerpoint/2010/main" val="2990491605"/>
              </p:ext>
            </p:extLst>
          </p:nvPr>
        </p:nvGraphicFramePr>
        <p:xfrm>
          <a:off x="1330960" y="2186093"/>
          <a:ext cx="8392160" cy="2162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xmlns="" id="{27B184CC-8AE4-4E21-BD50-4BE90AD35420}"/>
              </a:ext>
            </a:extLst>
          </p:cNvPr>
          <p:cNvGraphicFramePr/>
          <p:nvPr>
            <p:extLst>
              <p:ext uri="{D42A27DB-BD31-4B8C-83A1-F6EECF244321}">
                <p14:modId xmlns:p14="http://schemas.microsoft.com/office/powerpoint/2010/main" val="752676342"/>
              </p:ext>
            </p:extLst>
          </p:nvPr>
        </p:nvGraphicFramePr>
        <p:xfrm>
          <a:off x="1330960" y="3236806"/>
          <a:ext cx="8392160" cy="21623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0036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824D03-F9C8-42A6-9EA3-1F52294B0FFE}"/>
              </a:ext>
            </a:extLst>
          </p:cNvPr>
          <p:cNvSpPr>
            <a:spLocks noGrp="1"/>
          </p:cNvSpPr>
          <p:nvPr>
            <p:ph type="title"/>
          </p:nvPr>
        </p:nvSpPr>
        <p:spPr/>
        <p:txBody>
          <a:bodyPr/>
          <a:lstStyle/>
          <a:p>
            <a:r>
              <a:rPr lang="en-US" dirty="0"/>
              <a:t>Exploratory Data Analysis </a:t>
            </a:r>
          </a:p>
        </p:txBody>
      </p:sp>
      <p:graphicFrame>
        <p:nvGraphicFramePr>
          <p:cNvPr id="4" name="Content Placeholder 3">
            <a:extLst>
              <a:ext uri="{FF2B5EF4-FFF2-40B4-BE49-F238E27FC236}">
                <a16:creationId xmlns:a16="http://schemas.microsoft.com/office/drawing/2014/main" xmlns="" id="{27013ECB-FDDB-40DE-BB6C-B8154E3E2585}"/>
              </a:ext>
            </a:extLst>
          </p:cNvPr>
          <p:cNvGraphicFramePr>
            <a:graphicFrameLocks noGrp="1"/>
          </p:cNvGraphicFramePr>
          <p:nvPr>
            <p:ph idx="1"/>
            <p:extLst>
              <p:ext uri="{D42A27DB-BD31-4B8C-83A1-F6EECF244321}">
                <p14:modId xmlns:p14="http://schemas.microsoft.com/office/powerpoint/2010/main" val="1741449100"/>
              </p:ext>
            </p:extLst>
          </p:nvPr>
        </p:nvGraphicFramePr>
        <p:xfrm>
          <a:off x="1066800" y="2552283"/>
          <a:ext cx="10058400" cy="2156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1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11973C2-EB8B-452A-A698-4A252FD3A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xmlns=""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570800D-8F55-472B-A00F-C70A7518EEE2}"/>
              </a:ext>
            </a:extLst>
          </p:cNvPr>
          <p:cNvSpPr>
            <a:spLocks noGrp="1"/>
          </p:cNvSpPr>
          <p:nvPr>
            <p:ph type="title"/>
          </p:nvPr>
        </p:nvSpPr>
        <p:spPr>
          <a:xfrm>
            <a:off x="5181601" y="634946"/>
            <a:ext cx="6368142" cy="1450757"/>
          </a:xfrm>
        </p:spPr>
        <p:txBody>
          <a:bodyPr>
            <a:normAutofit/>
          </a:bodyPr>
          <a:lstStyle/>
          <a:p>
            <a:r>
              <a:rPr lang="en-US" dirty="0"/>
              <a:t>Univariate Analysis</a:t>
            </a:r>
          </a:p>
        </p:txBody>
      </p:sp>
      <p:pic>
        <p:nvPicPr>
          <p:cNvPr id="5" name="Picture 4" descr="Pie charts 3D art">
            <a:extLst>
              <a:ext uri="{FF2B5EF4-FFF2-40B4-BE49-F238E27FC236}">
                <a16:creationId xmlns:a16="http://schemas.microsoft.com/office/drawing/2014/main" xmlns="" id="{98155061-6EA8-4818-981F-6799789E3AA5}"/>
              </a:ext>
            </a:extLst>
          </p:cNvPr>
          <p:cNvPicPr>
            <a:picLocks noChangeAspect="1"/>
          </p:cNvPicPr>
          <p:nvPr/>
        </p:nvPicPr>
        <p:blipFill rotWithShape="1">
          <a:blip r:embed="rId2"/>
          <a:srcRect l="27888" r="26891" b="1"/>
          <a:stretch/>
        </p:blipFill>
        <p:spPr>
          <a:xfrm>
            <a:off x="20" y="-12128"/>
            <a:ext cx="4654276" cy="6870127"/>
          </a:xfrm>
          <a:prstGeom prst="rect">
            <a:avLst/>
          </a:prstGeom>
        </p:spPr>
      </p:pic>
      <p:cxnSp>
        <p:nvCxnSpPr>
          <p:cNvPr id="14" name="Straight Connector 13">
            <a:extLst>
              <a:ext uri="{FF2B5EF4-FFF2-40B4-BE49-F238E27FC236}">
                <a16:creationId xmlns:a16="http://schemas.microsoft.com/office/drawing/2014/main" xmlns=""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483E1B2F-9E01-4810-9616-304243969CD5}"/>
              </a:ext>
            </a:extLst>
          </p:cNvPr>
          <p:cNvSpPr>
            <a:spLocks noGrp="1"/>
          </p:cNvSpPr>
          <p:nvPr>
            <p:ph idx="1"/>
          </p:nvPr>
        </p:nvSpPr>
        <p:spPr>
          <a:xfrm>
            <a:off x="5181601" y="2198914"/>
            <a:ext cx="6368142" cy="3670180"/>
          </a:xfrm>
        </p:spPr>
        <p:txBody>
          <a:bodyPr>
            <a:normAutofit/>
          </a:bodyPr>
          <a:lstStyle/>
          <a:p>
            <a:r>
              <a:rPr lang="en-US" dirty="0"/>
              <a:t>Analysis of singe variables.</a:t>
            </a:r>
          </a:p>
          <a:p>
            <a:r>
              <a:rPr lang="en-US" dirty="0"/>
              <a:t>Does not involve relationship with any other variable</a:t>
            </a:r>
          </a:p>
          <a:p>
            <a:r>
              <a:rPr lang="en-US" dirty="0"/>
              <a:t>Descriptive in nature</a:t>
            </a:r>
          </a:p>
        </p:txBody>
      </p:sp>
    </p:spTree>
    <p:extLst>
      <p:ext uri="{BB962C8B-B14F-4D97-AF65-F5344CB8AC3E}">
        <p14:creationId xmlns:p14="http://schemas.microsoft.com/office/powerpoint/2010/main" val="410046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6F25EE8-93C5-4194-AEFC-96BF6F472052}"/>
              </a:ext>
            </a:extLst>
          </p:cNvPr>
          <p:cNvSpPr>
            <a:spLocks noGrp="1"/>
          </p:cNvSpPr>
          <p:nvPr>
            <p:ph type="title"/>
          </p:nvPr>
        </p:nvSpPr>
        <p:spPr>
          <a:xfrm>
            <a:off x="7859485" y="634946"/>
            <a:ext cx="3690257" cy="1450757"/>
          </a:xfrm>
        </p:spPr>
        <p:txBody>
          <a:bodyPr>
            <a:normAutofit/>
          </a:bodyPr>
          <a:lstStyle/>
          <a:p>
            <a:r>
              <a:rPr lang="en-US" dirty="0"/>
              <a:t>Loan Status</a:t>
            </a:r>
          </a:p>
        </p:txBody>
      </p:sp>
      <p:pic>
        <p:nvPicPr>
          <p:cNvPr id="5" name="Content Placeholder 4" descr="Chart, box and whisker chart&#10;&#10;Description automatically generated">
            <a:extLst>
              <a:ext uri="{FF2B5EF4-FFF2-40B4-BE49-F238E27FC236}">
                <a16:creationId xmlns:a16="http://schemas.microsoft.com/office/drawing/2014/main" xmlns="" id="{5B3AF695-AC7F-4DD3-AD1F-50F892AF5E60}"/>
              </a:ext>
            </a:extLst>
          </p:cNvPr>
          <p:cNvPicPr>
            <a:picLocks noChangeAspect="1"/>
          </p:cNvPicPr>
          <p:nvPr/>
        </p:nvPicPr>
        <p:blipFill>
          <a:blip r:embed="rId2"/>
          <a:stretch>
            <a:fillRect/>
          </a:stretch>
        </p:blipFill>
        <p:spPr>
          <a:xfrm>
            <a:off x="633999" y="1036989"/>
            <a:ext cx="6909801" cy="4520590"/>
          </a:xfrm>
          <a:prstGeom prst="rect">
            <a:avLst/>
          </a:prstGeom>
        </p:spPr>
      </p:pic>
      <p:cxnSp>
        <p:nvCxnSpPr>
          <p:cNvPr id="14" name="Straight Connector 13">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xmlns="" id="{244B0F8B-130F-42F3-A06F-69A0BC10D017}"/>
              </a:ext>
            </a:extLst>
          </p:cNvPr>
          <p:cNvSpPr>
            <a:spLocks noGrp="1"/>
          </p:cNvSpPr>
          <p:nvPr>
            <p:ph idx="1"/>
          </p:nvPr>
        </p:nvSpPr>
        <p:spPr>
          <a:xfrm>
            <a:off x="7859485" y="2198914"/>
            <a:ext cx="3690257" cy="3670180"/>
          </a:xfrm>
        </p:spPr>
        <p:txBody>
          <a:bodyPr>
            <a:normAutofit/>
          </a:bodyPr>
          <a:lstStyle/>
          <a:p>
            <a:r>
              <a:rPr lang="en-US" dirty="0"/>
              <a:t>The loan amount ranges from 0 to 35000 with the mean being an amount of 10000.</a:t>
            </a:r>
          </a:p>
          <a:p>
            <a:r>
              <a:rPr lang="en-US" dirty="0"/>
              <a:t>There are a few outliers.</a:t>
            </a:r>
          </a:p>
          <a:p>
            <a:r>
              <a:rPr lang="en-US" dirty="0"/>
              <a:t>Outliers above 29250 were removed from the dataset</a:t>
            </a:r>
          </a:p>
        </p:txBody>
      </p:sp>
      <p:sp>
        <p:nvSpPr>
          <p:cNvPr id="16" name="Rectangle 15">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8065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289,33,Summary (3/3)"/>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161</TotalTime>
  <Words>1447</Words>
  <Application>Microsoft Office PowerPoint</Application>
  <PresentationFormat>Widescreen</PresentationFormat>
  <Paragraphs>148</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Calibri</vt:lpstr>
      <vt:lpstr>Calibri Light</vt:lpstr>
      <vt:lpstr>Retrospect</vt:lpstr>
      <vt:lpstr>Lending Club Case Study</vt:lpstr>
      <vt:lpstr>Objective</vt:lpstr>
      <vt:lpstr>Business Understanding</vt:lpstr>
      <vt:lpstr>Types of decisions</vt:lpstr>
      <vt:lpstr>Loan Accepted</vt:lpstr>
      <vt:lpstr>Data Cleanup</vt:lpstr>
      <vt:lpstr>Exploratory Data Analysis </vt:lpstr>
      <vt:lpstr>Univariate Analysis</vt:lpstr>
      <vt:lpstr>Loan Status</vt:lpstr>
      <vt:lpstr>Loan Status</vt:lpstr>
      <vt:lpstr>Loan Grade</vt:lpstr>
      <vt:lpstr>Loan Grade</vt:lpstr>
      <vt:lpstr>Home Ownership</vt:lpstr>
      <vt:lpstr>Verification Status</vt:lpstr>
      <vt:lpstr>Purpose of loan</vt:lpstr>
      <vt:lpstr>State Wise</vt:lpstr>
      <vt:lpstr>Credit Line</vt:lpstr>
      <vt:lpstr>Income Groups</vt:lpstr>
      <vt:lpstr>Loan Amount Category</vt:lpstr>
      <vt:lpstr>Segmented Univariate Analysis</vt:lpstr>
      <vt:lpstr>Loan Category vs Loan Status</vt:lpstr>
      <vt:lpstr>Home Ownership vs Loan Status</vt:lpstr>
      <vt:lpstr>Loan Status vs Purpose</vt:lpstr>
      <vt:lpstr>Bivariate Analysis</vt:lpstr>
      <vt:lpstr>PowerPoint Presentation</vt:lpstr>
      <vt:lpstr>Purpose Vs Homeownership</vt:lpstr>
      <vt:lpstr>Homeownership Vs Verification and Purpose</vt:lpstr>
      <vt:lpstr>Grade Vs Verification</vt:lpstr>
      <vt:lpstr>Zip Code and Total Sum of Loan Amount</vt:lpstr>
      <vt:lpstr>Loans in Zip 945xx vs Sum(Loan Amt) and Verification Status </vt:lpstr>
      <vt:lpstr>Summary (1/3)</vt:lpstr>
      <vt:lpstr>Summary (2/3)</vt:lpstr>
      <vt:lpstr>Summary (3/3)</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Avinash Kumar (IN)</dc:creator>
  <cp:lastModifiedBy>krishna mojamdar</cp:lastModifiedBy>
  <cp:revision>20</cp:revision>
  <dcterms:created xsi:type="dcterms:W3CDTF">2021-11-10T12:21:03Z</dcterms:created>
  <dcterms:modified xsi:type="dcterms:W3CDTF">2021-11-10T16:19:23Z</dcterms:modified>
</cp:coreProperties>
</file>